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68" r:id="rId1"/>
    <p:sldMasterId id="2147483869" r:id="rId2"/>
    <p:sldMasterId id="2147483872" r:id="rId3"/>
    <p:sldMasterId id="2147483873" r:id="rId4"/>
    <p:sldMasterId id="2147483874" r:id="rId5"/>
    <p:sldMasterId id="2147483875" r:id="rId6"/>
    <p:sldMasterId id="2147483876" r:id="rId7"/>
  </p:sldMasterIdLst>
  <p:notesMasterIdLst>
    <p:notesMasterId r:id="rId67"/>
  </p:notesMasterIdLst>
  <p:sldIdLst>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9" r:id="rId62"/>
    <p:sldId id="320" r:id="rId63"/>
    <p:sldId id="321" r:id="rId64"/>
    <p:sldId id="322" r:id="rId65"/>
    <p:sldId id="323"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Georgia" panose="02040502050405020303" pitchFamily="18" charset="0"/>
      <p:regular r:id="rId72"/>
      <p:bold r:id="rId73"/>
      <p:italic r:id="rId74"/>
      <p:boldItalic r:id="rId75"/>
    </p:embeddedFont>
    <p:embeddedFont>
      <p:font typeface="Helvetica Neue" panose="02000503000000020004" pitchFamily="2" charset="0"/>
      <p:regular r:id="rId76"/>
      <p:bold r:id="rId77"/>
      <p:italic r:id="rId78"/>
      <p:boldItalic r:id="rId79"/>
    </p:embeddedFont>
    <p:embeddedFont>
      <p:font typeface="Impact" panose="020B0806030902050204" pitchFamily="34" charset="0"/>
      <p:regular r:id="rId80"/>
    </p:embeddedFont>
    <p:embeddedFont>
      <p:font typeface="Oswald"/>
      <p:regular r:id="rId81"/>
      <p:bold r:id="rId82"/>
    </p:embeddedFont>
    <p:embeddedFont>
      <p:font typeface="Roboto"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p:restoredTop sz="78182"/>
  </p:normalViewPr>
  <p:slideViewPr>
    <p:cSldViewPr snapToGrid="0" snapToObjects="1">
      <p:cViewPr varScale="1">
        <p:scale>
          <a:sx n="96" d="100"/>
          <a:sy n="96"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9.fntdata"/><Relationship Id="rId7" Type="http://schemas.openxmlformats.org/officeDocument/2006/relationships/slideMaster" Target="slideMasters/slideMaster7.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font" Target="fonts/font15.fntdata"/><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 sz="1000">
                <a:solidFill>
                  <a:schemeClr val="dk1"/>
                </a:solidFill>
              </a:rPr>
              <a:t>* Indicates a FLEX lesson</a:t>
            </a:r>
            <a:endParaRPr sz="1000" b="0" i="0" u="none" strike="noStrike" cap="none">
              <a:solidFill>
                <a:schemeClr val="dk1"/>
              </a:solidFill>
              <a:latin typeface="Arial"/>
              <a:ea typeface="Arial"/>
              <a:cs typeface="Arial"/>
              <a:sym typeface="Arial"/>
            </a:endParaRPr>
          </a:p>
        </p:txBody>
      </p:sp>
      <p:sp>
        <p:nvSpPr>
          <p:cNvPr id="1643" name="Shape 1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Shape 1704"/>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5" name="Shape 170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Shape 1712"/>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13" name="Shape 17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Shape 171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20" name="Shape 1720"/>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26" name="Shape 172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Notes: </a:t>
            </a:r>
            <a:r>
              <a:rPr lang="en">
                <a:solidFill>
                  <a:schemeClr val="dk1"/>
                </a:solidFill>
              </a:rPr>
              <a:t>The following chart organizes common data visualization methods into four distinct categories, defined by suggested use case. These are not strict rules but serve as a helpful starting point when approaching a problem or planning a visualization.</a:t>
            </a:r>
            <a:br>
              <a:rPr lang="en">
                <a:solidFill>
                  <a:schemeClr val="dk1"/>
                </a:solidFill>
              </a:rPr>
            </a:br>
            <a:br>
              <a:rPr lang="en">
                <a:solidFill>
                  <a:schemeClr val="dk1"/>
                </a:solidFill>
              </a:rPr>
            </a:br>
            <a:r>
              <a:rPr lang="en" b="1">
                <a:solidFill>
                  <a:schemeClr val="dk1"/>
                </a:solidFill>
              </a:rPr>
              <a:t>Prompt</a:t>
            </a:r>
            <a:r>
              <a:rPr lang="en">
                <a:solidFill>
                  <a:schemeClr val="dk1"/>
                </a:solidFill>
              </a:rPr>
              <a:t>: Use the following four categories (comparison, distribution, composition, relationship) and associated charts as a reference when analyzing the examples provided on the following slides. What chart type did they use? What information were they trying to convey? Was this effective? Why or why not?</a:t>
            </a:r>
            <a:endParaRPr>
              <a:solidFill>
                <a:schemeClr val="dk1"/>
              </a:solidFill>
            </a:endParaRPr>
          </a:p>
          <a:p>
            <a:pPr marL="0" marR="0" lvl="0" indent="0" algn="l" rtl="0">
              <a:spcBef>
                <a:spcPts val="0"/>
              </a:spcBef>
              <a:spcAft>
                <a:spcPts val="0"/>
              </a:spcAft>
              <a:buClr>
                <a:schemeClr val="dk1"/>
              </a:buClr>
              <a:buFont typeface="Arial"/>
              <a:buNone/>
            </a:pPr>
            <a:endParaRPr/>
          </a:p>
          <a:p>
            <a:pPr marL="0" marR="0" lvl="0" indent="0" algn="l" rtl="0">
              <a:spcBef>
                <a:spcPts val="0"/>
              </a:spcBef>
              <a:spcAft>
                <a:spcPts val="0"/>
              </a:spcAft>
              <a:buClr>
                <a:schemeClr val="dk1"/>
              </a:buClr>
              <a:buFont typeface="Arial"/>
              <a:buNone/>
            </a:pPr>
            <a:r>
              <a:rPr lang="en"/>
              <a:t>Composition - part of the whole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b="1" dirty="0">
                <a:solidFill>
                  <a:schemeClr val="dk1"/>
                </a:solidFill>
              </a:rPr>
              <a:t>Prompt</a:t>
            </a:r>
            <a:r>
              <a:rPr lang="en" dirty="0">
                <a:solidFill>
                  <a:schemeClr val="dk1"/>
                </a:solidFill>
              </a:rPr>
              <a:t>: Use the following four categories (comparison, distribution, composition, relationship) and associated charts as a reference when analyzing the examples provided on the following slides. What chart type did they use? What information were they trying to convey? Was this effective? Why or why not?</a:t>
            </a:r>
            <a:endParaRPr dirty="0"/>
          </a:p>
        </p:txBody>
      </p:sp>
      <p:sp>
        <p:nvSpPr>
          <p:cNvPr id="1732" name="Shape 1732"/>
          <p:cNvSpPr>
            <a:spLocks noGrp="1" noRot="1" noChangeAspect="1"/>
          </p:cNvSpPr>
          <p:nvPr>
            <p:ph type="sldImg" idx="2"/>
          </p:nvPr>
        </p:nvSpPr>
        <p:spPr>
          <a:xfrm>
            <a:off x="1146969" y="685800"/>
            <a:ext cx="45642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Shape 173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b="1">
                <a:solidFill>
                  <a:schemeClr val="dk1"/>
                </a:solidFill>
              </a:rPr>
              <a:t>Prompt</a:t>
            </a:r>
            <a:r>
              <a:rPr lang="en">
                <a:solidFill>
                  <a:schemeClr val="dk1"/>
                </a:solidFill>
              </a:rPr>
              <a:t>: Use the following four categories (comparison, distribution, composition, relationship) and associated charts as a reference when analyzing the examples provided on the following slides. What chart type did they use? What information were they trying to convey? Was this effective? Why or why not?</a:t>
            </a:r>
            <a:endParaRPr/>
          </a:p>
        </p:txBody>
      </p:sp>
      <p:sp>
        <p:nvSpPr>
          <p:cNvPr id="1737" name="Shape 1737"/>
          <p:cNvSpPr>
            <a:spLocks noGrp="1" noRot="1" noChangeAspect="1"/>
          </p:cNvSpPr>
          <p:nvPr>
            <p:ph type="sldImg" idx="2"/>
          </p:nvPr>
        </p:nvSpPr>
        <p:spPr>
          <a:xfrm>
            <a:off x="1146969" y="685800"/>
            <a:ext cx="45642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Shape 1741"/>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b="1">
                <a:solidFill>
                  <a:schemeClr val="dk1"/>
                </a:solidFill>
              </a:rPr>
              <a:t>Prompt</a:t>
            </a:r>
            <a:r>
              <a:rPr lang="en">
                <a:solidFill>
                  <a:schemeClr val="dk1"/>
                </a:solidFill>
              </a:rPr>
              <a:t>: Use the following four categories (comparison, distribution, composition, relationship) and associated charts as a reference when analyzing the examples provided on the following slides. What chart type did they use? What information were they trying to convey? Was this effective? Why or why not?</a:t>
            </a:r>
            <a:endParaRPr/>
          </a:p>
        </p:txBody>
      </p:sp>
      <p:sp>
        <p:nvSpPr>
          <p:cNvPr id="1742" name="Shape 1742"/>
          <p:cNvSpPr>
            <a:spLocks noGrp="1" noRot="1" noChangeAspect="1"/>
          </p:cNvSpPr>
          <p:nvPr>
            <p:ph type="sldImg" idx="2"/>
          </p:nvPr>
        </p:nvSpPr>
        <p:spPr>
          <a:xfrm>
            <a:off x="1146969" y="685800"/>
            <a:ext cx="45642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Shape 174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 b="1">
                <a:solidFill>
                  <a:schemeClr val="dk1"/>
                </a:solidFill>
              </a:rPr>
              <a:t>Prompt</a:t>
            </a:r>
            <a:r>
              <a:rPr lang="en">
                <a:solidFill>
                  <a:schemeClr val="dk1"/>
                </a:solidFill>
              </a:rPr>
              <a:t>: Use the following four categories (comparison, distribution, composition, relationship) and associated charts as a reference when analyzing the examples provided on the following slides. What chart type did they use? What information were they trying to convey? Was this effective? Why or why not?</a:t>
            </a:r>
            <a:endParaRPr/>
          </a:p>
        </p:txBody>
      </p:sp>
      <p:sp>
        <p:nvSpPr>
          <p:cNvPr id="1747" name="Shape 1747"/>
          <p:cNvSpPr>
            <a:spLocks noGrp="1" noRot="1" noChangeAspect="1"/>
          </p:cNvSpPr>
          <p:nvPr>
            <p:ph type="sldImg" idx="2"/>
          </p:nvPr>
        </p:nvSpPr>
        <p:spPr>
          <a:xfrm>
            <a:off x="1146969" y="685800"/>
            <a:ext cx="45642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Shape 1754"/>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55" name="Shape 1755"/>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Shape 1760"/>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1" name="Shape 176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Shape 165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51" name="Shape 1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Shape 176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7" name="Shape 176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Shape 177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74" name="Shape 177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81" name="Shape 178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87" name="Shape 178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Shape 1792"/>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93" name="Shape 179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Shape 1798"/>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99" name="Shape 179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Georgia"/>
                <a:ea typeface="Georgia"/>
                <a:cs typeface="Georgia"/>
                <a:sym typeface="Georgia"/>
              </a:rPr>
              <a:t>Instructor Talking Points: To indicate scale, change the size of data points. Be mindful of your data set here, as</a:t>
            </a:r>
            <a:r>
              <a:rPr lang="en" sz="1200" b="1">
                <a:latin typeface="Georgia"/>
                <a:ea typeface="Georgia"/>
                <a:cs typeface="Georgia"/>
                <a:sym typeface="Georgia"/>
              </a:rPr>
              <a:t> too much data</a:t>
            </a:r>
            <a:r>
              <a:rPr lang="en" sz="1200">
                <a:latin typeface="Georgia"/>
                <a:ea typeface="Georgia"/>
                <a:cs typeface="Georgia"/>
                <a:sym typeface="Georgia"/>
              </a:rPr>
              <a:t> can make the graph difficult to understand.</a:t>
            </a:r>
            <a:endParaRPr sz="1200">
              <a:latin typeface="Georgia"/>
              <a:ea typeface="Georgia"/>
              <a:cs typeface="Georgia"/>
              <a:sym typeface="Georgia"/>
            </a:endParaRPr>
          </a:p>
          <a:p>
            <a:pPr marL="0" marR="0" lvl="0" indent="0" algn="l" rtl="0">
              <a:spcBef>
                <a:spcPts val="0"/>
              </a:spcBef>
              <a:spcAft>
                <a:spcPts val="0"/>
              </a:spcAft>
              <a:buClr>
                <a:schemeClr val="dk1"/>
              </a:buClr>
              <a:buFont typeface="Arial"/>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Shape 1804"/>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05" name="Shape 180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Shape 1810"/>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11" name="Shape 181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 sz="1800">
                <a:latin typeface="Georgia"/>
                <a:ea typeface="Georgia"/>
                <a:cs typeface="Georgia"/>
                <a:sym typeface="Georgia"/>
              </a:rPr>
              <a:t>Note: Size = Scale</a:t>
            </a:r>
            <a:endParaRPr sz="1800">
              <a:latin typeface="Georgia"/>
              <a:ea typeface="Georgia"/>
              <a:cs typeface="Georgia"/>
              <a:sym typeface="Georgia"/>
            </a:endParaRPr>
          </a:p>
          <a:p>
            <a:pPr marL="0" marR="0" lvl="0" indent="0" algn="l" rtl="0">
              <a:spcBef>
                <a:spcPts val="0"/>
              </a:spcBef>
              <a:spcAft>
                <a:spcPts val="0"/>
              </a:spcAft>
              <a:buClr>
                <a:schemeClr val="dk1"/>
              </a:buClr>
              <a:buFont typeface="Arial"/>
              <a:buNone/>
            </a:pP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Shape 181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17" name="Shape 181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Shape 1822"/>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3" name="Shape 182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t>NOTE: complexity diminishes comprehension!!</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Shape 165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7" name="Shape 165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Shape 182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29" name="Shape 1829"/>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Shape 1834"/>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35" name="Shape 183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Shape 1846"/>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47" name="Shape 184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Shape 1852"/>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3" name="Shape 185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Shape 1858"/>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9" name="Shape 185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Shape 1865"/>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66" name="Shape 186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 sz="1200"/>
              <a:t>Talking Points: What does this graph do well?</a:t>
            </a:r>
            <a:endParaRPr sz="1200"/>
          </a:p>
          <a:p>
            <a:pPr marL="0" marR="0" lvl="0" indent="0" algn="l" rtl="0">
              <a:spcBef>
                <a:spcPts val="0"/>
              </a:spcBef>
              <a:spcAft>
                <a:spcPts val="0"/>
              </a:spcAft>
              <a:buClr>
                <a:schemeClr val="dk1"/>
              </a:buClr>
              <a:buFont typeface="Arial"/>
              <a:buNone/>
            </a:pP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Shape 1871"/>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72" name="Shape 187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t>Talking Points: What does this graph do well?</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Shape 1877"/>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78" name="Shape 187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t>Talking Points: What is wrong with this example?</a:t>
            </a:r>
            <a:br>
              <a:rPr lang="en" sz="1200"/>
            </a:br>
            <a:r>
              <a:rPr lang="en" sz="1200"/>
              <a:t>Answer: TOO MUCH DATA</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Shape 188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4" name="Shape 188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 sz="1200"/>
              <a:t>Talking Points: What is wrong with this example?</a:t>
            </a:r>
            <a:br>
              <a:rPr lang="en" sz="1200"/>
            </a:br>
            <a:r>
              <a:rPr lang="en" sz="1200"/>
              <a:t>Answer: SCALING IS MISLEADING</a:t>
            </a:r>
            <a:endParaRPr sz="1200"/>
          </a:p>
          <a:p>
            <a:pPr marL="0" marR="0" lvl="0" indent="0" algn="l" rtl="0">
              <a:spcBef>
                <a:spcPts val="0"/>
              </a:spcBef>
              <a:spcAft>
                <a:spcPts val="0"/>
              </a:spcAft>
              <a:buClr>
                <a:schemeClr val="dk1"/>
              </a:buClr>
              <a:buFont typeface="Arial"/>
              <a:buNone/>
            </a:pP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Shape 188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890" name="Shape 1890"/>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64" name="Shape 166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Shape 1895"/>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96" name="Shape 189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Shape 1907"/>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08" name="Shape 1908"/>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Shape 1913"/>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14" name="Shape 191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Shape 1919"/>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20" name="Shape 192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t>Talking Points: What type of graph are we looking at here? </a:t>
            </a:r>
            <a:br>
              <a:rPr lang="en" sz="1200"/>
            </a:br>
            <a:r>
              <a:rPr lang="en" sz="1200"/>
              <a:t>Answer: SPARKLINES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Shape 1925"/>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26" name="Shape 192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Clr>
                <a:schemeClr val="dk1"/>
              </a:buClr>
              <a:buSzPts val="1100"/>
              <a:buFont typeface="Arial"/>
              <a:buNone/>
            </a:pPr>
            <a:r>
              <a:rPr lang="en" sz="1200" b="1">
                <a:solidFill>
                  <a:srgbClr val="252525"/>
                </a:solidFill>
                <a:highlight>
                  <a:schemeClr val="lt1"/>
                </a:highlight>
                <a:latin typeface="Georgia"/>
                <a:ea typeface="Georgia"/>
                <a:cs typeface="Georgia"/>
                <a:sym typeface="Georgia"/>
              </a:rPr>
              <a:t>Pro Tip</a:t>
            </a:r>
            <a:r>
              <a:rPr lang="en" sz="1200">
                <a:solidFill>
                  <a:srgbClr val="252525"/>
                </a:solidFill>
                <a:highlight>
                  <a:schemeClr val="lt1"/>
                </a:highlight>
                <a:latin typeface="Georgia"/>
                <a:ea typeface="Georgia"/>
                <a:cs typeface="Georgia"/>
                <a:sym typeface="Georgia"/>
              </a:rPr>
              <a:t>: Not everything needs to be done with technology. Sometimes it may be best to draw out a dashboard design on paper before getting started!</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Shape 1931"/>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32" name="Shape 193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Shape 1938"/>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39" name="Shape 193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Shape 1945"/>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6" name="Shape 194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Shape 1951"/>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52" name="Shape 195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t>Instructor Notes: What does this dashboard do right? Does this follow our suggested guidelines? Why or why not?</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Shape 19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58" name="Shape 195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b="1"/>
              <a:t>PRO TIP: </a:t>
            </a:r>
            <a:r>
              <a:rPr lang="en" sz="1200">
                <a:latin typeface="Georgia"/>
                <a:ea typeface="Georgia"/>
                <a:cs typeface="Georgia"/>
                <a:sym typeface="Georgia"/>
              </a:rPr>
              <a:t>Depending on your users, you may want to lock your Analysis tab so that no one can accidentally break your results. When designing dashboards for others, it’s a good idea to clearly indicate what *SHOULD* be edited/editable and what should *NOT* be messed with.</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Shape 166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70" name="Shape 1670"/>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Shape 196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64" name="Shape 1964"/>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Shape 1969"/>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70" name="Shape 197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Shape 198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82" name="Shape 1982"/>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Shape 19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8" name="Shape 198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Shape 199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b="1"/>
              <a:t>INSTRUCTOR NOTE</a:t>
            </a:r>
            <a:r>
              <a:rPr lang="en" sz="1400"/>
              <a:t>: Are you teaching the optional </a:t>
            </a:r>
            <a:r>
              <a:rPr lang="en" sz="1400" b="1" i="1"/>
              <a:t>Unit 1 FLEX LESSON: Data Analysis and Statistics in Excel</a:t>
            </a:r>
            <a:r>
              <a:rPr lang="en" sz="1400"/>
              <a:t>? </a:t>
            </a:r>
            <a:endParaRPr sz="1400"/>
          </a:p>
          <a:p>
            <a:pPr marL="0" lvl="0" indent="0" rtl="0">
              <a:spcBef>
                <a:spcPts val="0"/>
              </a:spcBef>
              <a:spcAft>
                <a:spcPts val="0"/>
              </a:spcAft>
              <a:buClr>
                <a:schemeClr val="dk1"/>
              </a:buClr>
              <a:buSzPts val="1100"/>
              <a:buFont typeface="Arial"/>
              <a:buNone/>
            </a:pPr>
            <a:endParaRPr sz="1400"/>
          </a:p>
          <a:p>
            <a:pPr marL="457200" lvl="0" indent="-317500" rtl="0">
              <a:spcBef>
                <a:spcPts val="0"/>
              </a:spcBef>
              <a:spcAft>
                <a:spcPts val="0"/>
              </a:spcAft>
              <a:buClr>
                <a:schemeClr val="dk1"/>
              </a:buClr>
              <a:buSzPts val="1400"/>
              <a:buAutoNum type="arabicPeriod"/>
            </a:pPr>
            <a:r>
              <a:rPr lang="en" sz="1400" b="1"/>
              <a:t>NO</a:t>
            </a:r>
            <a:r>
              <a:rPr lang="en" sz="1400"/>
              <a:t>: Make the next few slides visible in order to spend time on end of unit recap.</a:t>
            </a:r>
            <a:endParaRPr sz="1400"/>
          </a:p>
          <a:p>
            <a:pPr marL="457200" lvl="0" indent="-317500" rtl="0">
              <a:spcBef>
                <a:spcPts val="0"/>
              </a:spcBef>
              <a:spcAft>
                <a:spcPts val="0"/>
              </a:spcAft>
              <a:buClr>
                <a:schemeClr val="dk1"/>
              </a:buClr>
              <a:buSzPts val="1400"/>
              <a:buAutoNum type="arabicPeriod"/>
            </a:pPr>
            <a:r>
              <a:rPr lang="en" sz="1400" b="1"/>
              <a:t>YES</a:t>
            </a:r>
            <a:r>
              <a:rPr lang="en" sz="1400"/>
              <a:t>: Skip the invisible slides here; the end of unit recap is also provided at the end of the flex lesson.</a:t>
            </a:r>
            <a:endParaRPr sz="1400"/>
          </a:p>
          <a:p>
            <a:pPr marL="0" lvl="0" indent="0" rtl="0">
              <a:spcBef>
                <a:spcPts val="0"/>
              </a:spcBef>
              <a:spcAft>
                <a:spcPts val="0"/>
              </a:spcAft>
              <a:buClr>
                <a:schemeClr val="dk1"/>
              </a:buClr>
              <a:buSzPts val="1100"/>
              <a:buFont typeface="Arial"/>
              <a:buNone/>
            </a:pPr>
            <a:endParaRPr sz="1200"/>
          </a:p>
          <a:p>
            <a:pPr marL="0" lvl="0" indent="0"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Font typeface="Arial"/>
              <a:buNone/>
            </a:pPr>
            <a:endParaRPr/>
          </a:p>
        </p:txBody>
      </p:sp>
      <p:sp>
        <p:nvSpPr>
          <p:cNvPr id="1994" name="Shape 1994"/>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Shape 205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2054" name="Shape 20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Shape 2059"/>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60" name="Shape 206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Shape 206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67" name="Shape 2067"/>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Shape 207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76" name="Shape 207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Shape 2081"/>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2" name="Shape 208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Shape 1675"/>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76" name="Shape 167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200">
                <a:solidFill>
                  <a:schemeClr val="dk1"/>
                </a:solidFill>
              </a:rPr>
              <a:t>Instructor Talking Point: Great data visualization is both an art and a science. Let’s look at some historical examples for context.</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Shape 1682"/>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3" name="Shape 168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2" name="Shape 169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Shape 1697"/>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8" name="Shape 169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7.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7.xml"/><Relationship Id="rId4" Type="http://schemas.openxmlformats.org/officeDocument/2006/relationships/image" Target="../media/image27.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White" type="title">
  <p:cSld name="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296049" y="548200"/>
            <a:ext cx="8311800" cy="18521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Oswald"/>
              <a:buNone/>
              <a:defRPr sz="4800" b="1" i="0" u="none" strike="noStrike" cap="none">
                <a:solidFill>
                  <a:srgbClr val="000000"/>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9pPr>
          </a:lstStyle>
          <a:p>
            <a:endParaRPr/>
          </a:p>
        </p:txBody>
      </p:sp>
      <p:sp>
        <p:nvSpPr>
          <p:cNvPr id="14" name="Shape 14"/>
          <p:cNvSpPr/>
          <p:nvPr/>
        </p:nvSpPr>
        <p:spPr>
          <a:xfrm>
            <a:off x="416100" y="349375"/>
            <a:ext cx="8272800" cy="1308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0" name="Shape 70"/>
          <p:cNvSpPr txBox="1">
            <a:spLocks noGrp="1"/>
          </p:cNvSpPr>
          <p:nvPr>
            <p:ph type="body" idx="1"/>
          </p:nvPr>
        </p:nvSpPr>
        <p:spPr>
          <a:xfrm>
            <a:off x="348699" y="1024358"/>
            <a:ext cx="8324100" cy="3206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1" name="Shape 71"/>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72" name="Shape 72"/>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73" name="Shape 73"/>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74" name="Shape 74"/>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75" name="Shape 75"/>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204"/>
        <p:cNvGrpSpPr/>
        <p:nvPr/>
      </p:nvGrpSpPr>
      <p:grpSpPr>
        <a:xfrm>
          <a:off x="0" y="0"/>
          <a:ext cx="0" cy="0"/>
          <a:chOff x="0" y="0"/>
          <a:chExt cx="0" cy="0"/>
        </a:xfrm>
      </p:grpSpPr>
      <p:pic>
        <p:nvPicPr>
          <p:cNvPr id="1205" name="Shape 1205"/>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206" name="Shape 1206"/>
          <p:cNvCxnSpPr/>
          <p:nvPr/>
        </p:nvCxnSpPr>
        <p:spPr>
          <a:xfrm>
            <a:off x="446484" y="447261"/>
            <a:ext cx="8250900" cy="0"/>
          </a:xfrm>
          <a:prstGeom prst="straightConnector1">
            <a:avLst/>
          </a:prstGeom>
          <a:noFill/>
          <a:ln>
            <a:noFill/>
          </a:ln>
        </p:spPr>
      </p:cxnSp>
      <p:cxnSp>
        <p:nvCxnSpPr>
          <p:cNvPr id="1207" name="Shape 1207"/>
          <p:cNvCxnSpPr/>
          <p:nvPr/>
        </p:nvCxnSpPr>
        <p:spPr>
          <a:xfrm>
            <a:off x="446484" y="858741"/>
            <a:ext cx="8250900" cy="0"/>
          </a:xfrm>
          <a:prstGeom prst="straightConnector1">
            <a:avLst/>
          </a:prstGeom>
          <a:noFill/>
          <a:ln>
            <a:noFill/>
          </a:ln>
        </p:spPr>
      </p:cxnSp>
      <p:sp>
        <p:nvSpPr>
          <p:cNvPr id="1208" name="Shape 1208"/>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09" name="Shape 120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210"/>
        <p:cNvGrpSpPr/>
        <p:nvPr/>
      </p:nvGrpSpPr>
      <p:grpSpPr>
        <a:xfrm>
          <a:off x="0" y="0"/>
          <a:ext cx="0" cy="0"/>
          <a:chOff x="0" y="0"/>
          <a:chExt cx="0" cy="0"/>
        </a:xfrm>
      </p:grpSpPr>
      <p:pic>
        <p:nvPicPr>
          <p:cNvPr id="1211" name="Shape 121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212" name="Shape 1212"/>
          <p:cNvCxnSpPr/>
          <p:nvPr/>
        </p:nvCxnSpPr>
        <p:spPr>
          <a:xfrm>
            <a:off x="446484" y="447261"/>
            <a:ext cx="8250900" cy="0"/>
          </a:xfrm>
          <a:prstGeom prst="straightConnector1">
            <a:avLst/>
          </a:prstGeom>
          <a:noFill/>
          <a:ln>
            <a:noFill/>
          </a:ln>
        </p:spPr>
      </p:cxnSp>
      <p:cxnSp>
        <p:nvCxnSpPr>
          <p:cNvPr id="1213" name="Shape 1213"/>
          <p:cNvCxnSpPr/>
          <p:nvPr/>
        </p:nvCxnSpPr>
        <p:spPr>
          <a:xfrm>
            <a:off x="446484" y="858741"/>
            <a:ext cx="8250900" cy="0"/>
          </a:xfrm>
          <a:prstGeom prst="straightConnector1">
            <a:avLst/>
          </a:prstGeom>
          <a:noFill/>
          <a:ln>
            <a:noFill/>
          </a:ln>
        </p:spPr>
      </p:cxnSp>
      <p:sp>
        <p:nvSpPr>
          <p:cNvPr id="1214" name="Shape 121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15" name="Shape 121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216"/>
        <p:cNvGrpSpPr/>
        <p:nvPr/>
      </p:nvGrpSpPr>
      <p:grpSpPr>
        <a:xfrm>
          <a:off x="0" y="0"/>
          <a:ext cx="0" cy="0"/>
          <a:chOff x="0" y="0"/>
          <a:chExt cx="0" cy="0"/>
        </a:xfrm>
      </p:grpSpPr>
      <p:cxnSp>
        <p:nvCxnSpPr>
          <p:cNvPr id="1217" name="Shape 121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18" name="Shape 121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219" name="Shape 121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220" name="Shape 1220"/>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221"/>
        <p:cNvGrpSpPr/>
        <p:nvPr/>
      </p:nvGrpSpPr>
      <p:grpSpPr>
        <a:xfrm>
          <a:off x="0" y="0"/>
          <a:ext cx="0" cy="0"/>
          <a:chOff x="0" y="0"/>
          <a:chExt cx="0" cy="0"/>
        </a:xfrm>
      </p:grpSpPr>
      <p:cxnSp>
        <p:nvCxnSpPr>
          <p:cNvPr id="1222" name="Shape 1222"/>
          <p:cNvCxnSpPr/>
          <p:nvPr/>
        </p:nvCxnSpPr>
        <p:spPr>
          <a:xfrm>
            <a:off x="446484" y="447261"/>
            <a:ext cx="8250900" cy="0"/>
          </a:xfrm>
          <a:prstGeom prst="straightConnector1">
            <a:avLst/>
          </a:prstGeom>
          <a:noFill/>
          <a:ln>
            <a:noFill/>
          </a:ln>
        </p:spPr>
      </p:cxnSp>
      <p:cxnSp>
        <p:nvCxnSpPr>
          <p:cNvPr id="1223" name="Shape 1223"/>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224"/>
        <p:cNvGrpSpPr/>
        <p:nvPr/>
      </p:nvGrpSpPr>
      <p:grpSpPr>
        <a:xfrm>
          <a:off x="0" y="0"/>
          <a:ext cx="0" cy="0"/>
          <a:chOff x="0" y="0"/>
          <a:chExt cx="0" cy="0"/>
        </a:xfrm>
      </p:grpSpPr>
      <p:cxnSp>
        <p:nvCxnSpPr>
          <p:cNvPr id="1225" name="Shape 1225"/>
          <p:cNvCxnSpPr/>
          <p:nvPr/>
        </p:nvCxnSpPr>
        <p:spPr>
          <a:xfrm>
            <a:off x="446484" y="447261"/>
            <a:ext cx="8250900" cy="0"/>
          </a:xfrm>
          <a:prstGeom prst="straightConnector1">
            <a:avLst/>
          </a:prstGeom>
          <a:noFill/>
          <a:ln>
            <a:noFill/>
          </a:ln>
        </p:spPr>
      </p:cxnSp>
      <p:cxnSp>
        <p:nvCxnSpPr>
          <p:cNvPr id="1226" name="Shape 122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227"/>
        <p:cNvGrpSpPr/>
        <p:nvPr/>
      </p:nvGrpSpPr>
      <p:grpSpPr>
        <a:xfrm>
          <a:off x="0" y="0"/>
          <a:ext cx="0" cy="0"/>
          <a:chOff x="0" y="0"/>
          <a:chExt cx="0" cy="0"/>
        </a:xfrm>
      </p:grpSpPr>
      <p:cxnSp>
        <p:nvCxnSpPr>
          <p:cNvPr id="1228" name="Shape 1228"/>
          <p:cNvCxnSpPr/>
          <p:nvPr/>
        </p:nvCxnSpPr>
        <p:spPr>
          <a:xfrm>
            <a:off x="446484" y="447261"/>
            <a:ext cx="8250900" cy="0"/>
          </a:xfrm>
          <a:prstGeom prst="straightConnector1">
            <a:avLst/>
          </a:prstGeom>
          <a:noFill/>
          <a:ln>
            <a:noFill/>
          </a:ln>
        </p:spPr>
      </p:cxnSp>
      <p:cxnSp>
        <p:nvCxnSpPr>
          <p:cNvPr id="1229" name="Shape 122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230"/>
        <p:cNvGrpSpPr/>
        <p:nvPr/>
      </p:nvGrpSpPr>
      <p:grpSpPr>
        <a:xfrm>
          <a:off x="0" y="0"/>
          <a:ext cx="0" cy="0"/>
          <a:chOff x="0" y="0"/>
          <a:chExt cx="0" cy="0"/>
        </a:xfrm>
      </p:grpSpPr>
      <p:cxnSp>
        <p:nvCxnSpPr>
          <p:cNvPr id="1231" name="Shape 1231"/>
          <p:cNvCxnSpPr/>
          <p:nvPr/>
        </p:nvCxnSpPr>
        <p:spPr>
          <a:xfrm>
            <a:off x="446484" y="447261"/>
            <a:ext cx="8250900" cy="0"/>
          </a:xfrm>
          <a:prstGeom prst="straightConnector1">
            <a:avLst/>
          </a:prstGeom>
          <a:noFill/>
          <a:ln>
            <a:noFill/>
          </a:ln>
        </p:spPr>
      </p:cxnSp>
      <p:cxnSp>
        <p:nvCxnSpPr>
          <p:cNvPr id="1232" name="Shape 123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233"/>
        <p:cNvGrpSpPr/>
        <p:nvPr/>
      </p:nvGrpSpPr>
      <p:grpSpPr>
        <a:xfrm>
          <a:off x="0" y="0"/>
          <a:ext cx="0" cy="0"/>
          <a:chOff x="0" y="0"/>
          <a:chExt cx="0" cy="0"/>
        </a:xfrm>
      </p:grpSpPr>
      <p:cxnSp>
        <p:nvCxnSpPr>
          <p:cNvPr id="1234" name="Shape 1234"/>
          <p:cNvCxnSpPr/>
          <p:nvPr/>
        </p:nvCxnSpPr>
        <p:spPr>
          <a:xfrm>
            <a:off x="446484" y="447261"/>
            <a:ext cx="8250900" cy="0"/>
          </a:xfrm>
          <a:prstGeom prst="straightConnector1">
            <a:avLst/>
          </a:prstGeom>
          <a:noFill/>
          <a:ln>
            <a:noFill/>
          </a:ln>
        </p:spPr>
      </p:cxnSp>
      <p:cxnSp>
        <p:nvCxnSpPr>
          <p:cNvPr id="1235" name="Shape 123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236"/>
        <p:cNvGrpSpPr/>
        <p:nvPr/>
      </p:nvGrpSpPr>
      <p:grpSpPr>
        <a:xfrm>
          <a:off x="0" y="0"/>
          <a:ext cx="0" cy="0"/>
          <a:chOff x="0" y="0"/>
          <a:chExt cx="0" cy="0"/>
        </a:xfrm>
      </p:grpSpPr>
      <p:cxnSp>
        <p:nvCxnSpPr>
          <p:cNvPr id="1237" name="Shape 123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238" name="Shape 123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239" name="Shape 1239"/>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240" name="Shape 1240"/>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246"/>
        <p:cNvGrpSpPr/>
        <p:nvPr/>
      </p:nvGrpSpPr>
      <p:grpSpPr>
        <a:xfrm>
          <a:off x="0" y="0"/>
          <a:ext cx="0" cy="0"/>
          <a:chOff x="0" y="0"/>
          <a:chExt cx="0" cy="0"/>
        </a:xfrm>
      </p:grpSpPr>
      <p:sp>
        <p:nvSpPr>
          <p:cNvPr id="1247" name="Shape 1247"/>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248" name="Shape 1248"/>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76"/>
        <p:cNvGrpSpPr/>
        <p:nvPr/>
      </p:nvGrpSpPr>
      <p:grpSpPr>
        <a:xfrm>
          <a:off x="0" y="0"/>
          <a:ext cx="0" cy="0"/>
          <a:chOff x="0" y="0"/>
          <a:chExt cx="0" cy="0"/>
        </a:xfrm>
      </p:grpSpPr>
      <p:pic>
        <p:nvPicPr>
          <p:cNvPr id="77" name="Shape 77"/>
          <p:cNvPicPr preferRelativeResize="0"/>
          <p:nvPr/>
        </p:nvPicPr>
        <p:blipFill rotWithShape="1">
          <a:blip r:embed="rId2">
            <a:alphaModFix/>
          </a:blip>
          <a:srcRect/>
          <a:stretch/>
        </p:blipFill>
        <p:spPr>
          <a:xfrm>
            <a:off x="442674" y="530558"/>
            <a:ext cx="2054245" cy="226503"/>
          </a:xfrm>
          <a:prstGeom prst="rect">
            <a:avLst/>
          </a:prstGeom>
          <a:noFill/>
          <a:ln>
            <a:noFill/>
          </a:ln>
        </p:spPr>
      </p:pic>
      <p:cxnSp>
        <p:nvCxnSpPr>
          <p:cNvPr id="78" name="Shape 78"/>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79" name="Shape 7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0" name="Shape 80"/>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81" name="Shape 81"/>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82" name="Shape 82"/>
          <p:cNvPicPr preferRelativeResize="0"/>
          <p:nvPr/>
        </p:nvPicPr>
        <p:blipFill rotWithShape="1">
          <a:blip r:embed="rId3">
            <a:alphaModFix/>
          </a:blip>
          <a:srcRect/>
          <a:stretch/>
        </p:blipFill>
        <p:spPr>
          <a:xfrm>
            <a:off x="8501586" y="4783282"/>
            <a:ext cx="226314" cy="226314"/>
          </a:xfrm>
          <a:prstGeom prst="rect">
            <a:avLst/>
          </a:prstGeom>
          <a:noFill/>
          <a:ln>
            <a:noFill/>
          </a:ln>
        </p:spPr>
      </p:pic>
    </p:spTree>
  </p:cSld>
  <p:clrMapOvr>
    <a:masterClrMapping/>
  </p:clrMapOvr>
  <p:transition spd="med">
    <p:fade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249"/>
        <p:cNvGrpSpPr/>
        <p:nvPr/>
      </p:nvGrpSpPr>
      <p:grpSpPr>
        <a:xfrm>
          <a:off x="0" y="0"/>
          <a:ext cx="0" cy="0"/>
          <a:chOff x="0" y="0"/>
          <a:chExt cx="0" cy="0"/>
        </a:xfrm>
      </p:grpSpPr>
      <p:cxnSp>
        <p:nvCxnSpPr>
          <p:cNvPr id="1250" name="Shape 125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51" name="Shape 125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252" name="Shape 1252"/>
          <p:cNvPicPr preferRelativeResize="0"/>
          <p:nvPr/>
        </p:nvPicPr>
        <p:blipFill rotWithShape="1">
          <a:blip r:embed="rId2">
            <a:alphaModFix/>
          </a:blip>
          <a:srcRect/>
          <a:stretch/>
        </p:blipFill>
        <p:spPr>
          <a:xfrm>
            <a:off x="446484" y="536713"/>
            <a:ext cx="1991100" cy="2148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253"/>
        <p:cNvGrpSpPr/>
        <p:nvPr/>
      </p:nvGrpSpPr>
      <p:grpSpPr>
        <a:xfrm>
          <a:off x="0" y="0"/>
          <a:ext cx="0" cy="0"/>
          <a:chOff x="0" y="0"/>
          <a:chExt cx="0" cy="0"/>
        </a:xfrm>
      </p:grpSpPr>
      <p:cxnSp>
        <p:nvCxnSpPr>
          <p:cNvPr id="1254" name="Shape 1254"/>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55" name="Shape 125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256"/>
        <p:cNvGrpSpPr/>
        <p:nvPr/>
      </p:nvGrpSpPr>
      <p:grpSpPr>
        <a:xfrm>
          <a:off x="0" y="0"/>
          <a:ext cx="0" cy="0"/>
          <a:chOff x="0" y="0"/>
          <a:chExt cx="0" cy="0"/>
        </a:xfrm>
      </p:grpSpPr>
      <p:cxnSp>
        <p:nvCxnSpPr>
          <p:cNvPr id="1257" name="Shape 125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258" name="Shape 125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259"/>
        <p:cNvGrpSpPr/>
        <p:nvPr/>
      </p:nvGrpSpPr>
      <p:grpSpPr>
        <a:xfrm>
          <a:off x="0" y="0"/>
          <a:ext cx="0" cy="0"/>
          <a:chOff x="0" y="0"/>
          <a:chExt cx="0" cy="0"/>
        </a:xfrm>
      </p:grpSpPr>
      <p:sp>
        <p:nvSpPr>
          <p:cNvPr id="1260" name="Shape 1260"/>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61" name="Shape 1261"/>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262"/>
        <p:cNvGrpSpPr/>
        <p:nvPr/>
      </p:nvGrpSpPr>
      <p:grpSpPr>
        <a:xfrm>
          <a:off x="0" y="0"/>
          <a:ext cx="0" cy="0"/>
          <a:chOff x="0" y="0"/>
          <a:chExt cx="0" cy="0"/>
        </a:xfrm>
      </p:grpSpPr>
      <p:cxnSp>
        <p:nvCxnSpPr>
          <p:cNvPr id="1263" name="Shape 1263"/>
          <p:cNvCxnSpPr/>
          <p:nvPr/>
        </p:nvCxnSpPr>
        <p:spPr>
          <a:xfrm>
            <a:off x="446484" y="447261"/>
            <a:ext cx="8250900" cy="0"/>
          </a:xfrm>
          <a:prstGeom prst="straightConnector1">
            <a:avLst/>
          </a:prstGeom>
          <a:noFill/>
          <a:ln>
            <a:noFill/>
          </a:ln>
        </p:spPr>
      </p:cxnSp>
      <p:cxnSp>
        <p:nvCxnSpPr>
          <p:cNvPr id="1264" name="Shape 1264"/>
          <p:cNvCxnSpPr/>
          <p:nvPr/>
        </p:nvCxnSpPr>
        <p:spPr>
          <a:xfrm>
            <a:off x="446484" y="858741"/>
            <a:ext cx="8250900" cy="0"/>
          </a:xfrm>
          <a:prstGeom prst="straightConnector1">
            <a:avLst/>
          </a:prstGeom>
          <a:noFill/>
          <a:ln>
            <a:noFill/>
          </a:ln>
        </p:spPr>
      </p:cxnSp>
      <p:cxnSp>
        <p:nvCxnSpPr>
          <p:cNvPr id="1265" name="Shape 1265"/>
          <p:cNvCxnSpPr/>
          <p:nvPr/>
        </p:nvCxnSpPr>
        <p:spPr>
          <a:xfrm rot="10800000" flipH="1">
            <a:off x="446484" y="1958702"/>
            <a:ext cx="2626200" cy="300"/>
          </a:xfrm>
          <a:prstGeom prst="straightConnector1">
            <a:avLst/>
          </a:prstGeom>
          <a:noFill/>
          <a:ln>
            <a:noFill/>
          </a:ln>
        </p:spPr>
      </p:cxnSp>
      <p:cxnSp>
        <p:nvCxnSpPr>
          <p:cNvPr id="1266" name="Shape 1266"/>
          <p:cNvCxnSpPr/>
          <p:nvPr/>
        </p:nvCxnSpPr>
        <p:spPr>
          <a:xfrm rot="10800000" flipH="1">
            <a:off x="3250406" y="1958702"/>
            <a:ext cx="5444100" cy="300"/>
          </a:xfrm>
          <a:prstGeom prst="straightConnector1">
            <a:avLst/>
          </a:prstGeom>
          <a:noFill/>
          <a:ln>
            <a:noFill/>
          </a:ln>
        </p:spPr>
      </p:cxnSp>
      <p:cxnSp>
        <p:nvCxnSpPr>
          <p:cNvPr id="1267" name="Shape 1267"/>
          <p:cNvCxnSpPr/>
          <p:nvPr/>
        </p:nvCxnSpPr>
        <p:spPr>
          <a:xfrm rot="10800000" flipH="1">
            <a:off x="446484" y="4051883"/>
            <a:ext cx="2626200" cy="300"/>
          </a:xfrm>
          <a:prstGeom prst="straightConnector1">
            <a:avLst/>
          </a:prstGeom>
          <a:noFill/>
          <a:ln>
            <a:noFill/>
          </a:ln>
        </p:spPr>
      </p:cxnSp>
      <p:cxnSp>
        <p:nvCxnSpPr>
          <p:cNvPr id="1268" name="Shape 1268"/>
          <p:cNvCxnSpPr/>
          <p:nvPr/>
        </p:nvCxnSpPr>
        <p:spPr>
          <a:xfrm>
            <a:off x="3259336" y="4052183"/>
            <a:ext cx="5436600" cy="0"/>
          </a:xfrm>
          <a:prstGeom prst="straightConnector1">
            <a:avLst/>
          </a:prstGeom>
          <a:noFill/>
          <a:ln>
            <a:noFill/>
          </a:ln>
        </p:spPr>
      </p:cxnSp>
      <p:sp>
        <p:nvSpPr>
          <p:cNvPr id="1269" name="Shape 1269"/>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270" name="Shape 1270"/>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271" name="Shape 1271"/>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272" name="Shape 1272"/>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273"/>
        <p:cNvGrpSpPr/>
        <p:nvPr/>
      </p:nvGrpSpPr>
      <p:grpSpPr>
        <a:xfrm>
          <a:off x="0" y="0"/>
          <a:ext cx="0" cy="0"/>
          <a:chOff x="0" y="0"/>
          <a:chExt cx="0" cy="0"/>
        </a:xfrm>
      </p:grpSpPr>
      <p:cxnSp>
        <p:nvCxnSpPr>
          <p:cNvPr id="1274" name="Shape 1274"/>
          <p:cNvCxnSpPr/>
          <p:nvPr/>
        </p:nvCxnSpPr>
        <p:spPr>
          <a:xfrm>
            <a:off x="446484" y="447261"/>
            <a:ext cx="8250900" cy="0"/>
          </a:xfrm>
          <a:prstGeom prst="straightConnector1">
            <a:avLst/>
          </a:prstGeom>
          <a:noFill/>
          <a:ln>
            <a:noFill/>
          </a:ln>
        </p:spPr>
      </p:cxnSp>
      <p:cxnSp>
        <p:nvCxnSpPr>
          <p:cNvPr id="1275" name="Shape 1275"/>
          <p:cNvCxnSpPr/>
          <p:nvPr/>
        </p:nvCxnSpPr>
        <p:spPr>
          <a:xfrm>
            <a:off x="446484" y="858741"/>
            <a:ext cx="8250900" cy="0"/>
          </a:xfrm>
          <a:prstGeom prst="straightConnector1">
            <a:avLst/>
          </a:prstGeom>
          <a:noFill/>
          <a:ln>
            <a:noFill/>
          </a:ln>
        </p:spPr>
      </p:cxnSp>
      <p:cxnSp>
        <p:nvCxnSpPr>
          <p:cNvPr id="1276" name="Shape 1276"/>
          <p:cNvCxnSpPr/>
          <p:nvPr/>
        </p:nvCxnSpPr>
        <p:spPr>
          <a:xfrm rot="10800000" flipH="1">
            <a:off x="6063258" y="1958702"/>
            <a:ext cx="2626200" cy="300"/>
          </a:xfrm>
          <a:prstGeom prst="straightConnector1">
            <a:avLst/>
          </a:prstGeom>
          <a:noFill/>
          <a:ln>
            <a:noFill/>
          </a:ln>
        </p:spPr>
      </p:cxnSp>
      <p:cxnSp>
        <p:nvCxnSpPr>
          <p:cNvPr id="1277" name="Shape 1277"/>
          <p:cNvCxnSpPr/>
          <p:nvPr/>
        </p:nvCxnSpPr>
        <p:spPr>
          <a:xfrm rot="10800000" flipH="1">
            <a:off x="446484" y="1958702"/>
            <a:ext cx="5444100" cy="300"/>
          </a:xfrm>
          <a:prstGeom prst="straightConnector1">
            <a:avLst/>
          </a:prstGeom>
          <a:noFill/>
          <a:ln>
            <a:noFill/>
          </a:ln>
        </p:spPr>
      </p:cxnSp>
      <p:sp>
        <p:nvSpPr>
          <p:cNvPr id="1278" name="Shape 1278"/>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279" name="Shape 1279"/>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280"/>
        <p:cNvGrpSpPr/>
        <p:nvPr/>
      </p:nvGrpSpPr>
      <p:grpSpPr>
        <a:xfrm>
          <a:off x="0" y="0"/>
          <a:ext cx="0" cy="0"/>
          <a:chOff x="0" y="0"/>
          <a:chExt cx="0" cy="0"/>
        </a:xfrm>
      </p:grpSpPr>
      <p:pic>
        <p:nvPicPr>
          <p:cNvPr id="1281" name="Shape 1281"/>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1282" name="Shape 1282"/>
          <p:cNvCxnSpPr/>
          <p:nvPr/>
        </p:nvCxnSpPr>
        <p:spPr>
          <a:xfrm>
            <a:off x="446484" y="447261"/>
            <a:ext cx="8250900" cy="0"/>
          </a:xfrm>
          <a:prstGeom prst="straightConnector1">
            <a:avLst/>
          </a:prstGeom>
          <a:noFill/>
          <a:ln>
            <a:noFill/>
          </a:ln>
        </p:spPr>
      </p:cxnSp>
      <p:cxnSp>
        <p:nvCxnSpPr>
          <p:cNvPr id="1283" name="Shape 1283"/>
          <p:cNvCxnSpPr/>
          <p:nvPr/>
        </p:nvCxnSpPr>
        <p:spPr>
          <a:xfrm>
            <a:off x="446484" y="858741"/>
            <a:ext cx="8250900" cy="0"/>
          </a:xfrm>
          <a:prstGeom prst="straightConnector1">
            <a:avLst/>
          </a:prstGeom>
          <a:noFill/>
          <a:ln>
            <a:noFill/>
          </a:ln>
        </p:spPr>
      </p:cxnSp>
      <p:sp>
        <p:nvSpPr>
          <p:cNvPr id="1284" name="Shape 1284"/>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285"/>
        <p:cNvGrpSpPr/>
        <p:nvPr/>
      </p:nvGrpSpPr>
      <p:grpSpPr>
        <a:xfrm>
          <a:off x="0" y="0"/>
          <a:ext cx="0" cy="0"/>
          <a:chOff x="0" y="0"/>
          <a:chExt cx="0" cy="0"/>
        </a:xfrm>
      </p:grpSpPr>
      <p:pic>
        <p:nvPicPr>
          <p:cNvPr id="1286" name="Shape 1286"/>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287" name="Shape 1287"/>
          <p:cNvCxnSpPr/>
          <p:nvPr/>
        </p:nvCxnSpPr>
        <p:spPr>
          <a:xfrm>
            <a:off x="446484" y="447261"/>
            <a:ext cx="8250900" cy="0"/>
          </a:xfrm>
          <a:prstGeom prst="straightConnector1">
            <a:avLst/>
          </a:prstGeom>
          <a:noFill/>
          <a:ln>
            <a:noFill/>
          </a:ln>
        </p:spPr>
      </p:cxnSp>
      <p:cxnSp>
        <p:nvCxnSpPr>
          <p:cNvPr id="1288" name="Shape 1288"/>
          <p:cNvCxnSpPr/>
          <p:nvPr/>
        </p:nvCxnSpPr>
        <p:spPr>
          <a:xfrm>
            <a:off x="446484" y="858741"/>
            <a:ext cx="8250900" cy="0"/>
          </a:xfrm>
          <a:prstGeom prst="straightConnector1">
            <a:avLst/>
          </a:prstGeom>
          <a:noFill/>
          <a:ln>
            <a:noFill/>
          </a:ln>
        </p:spPr>
      </p:cxnSp>
      <p:sp>
        <p:nvSpPr>
          <p:cNvPr id="1289" name="Shape 1289"/>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290"/>
        <p:cNvGrpSpPr/>
        <p:nvPr/>
      </p:nvGrpSpPr>
      <p:grpSpPr>
        <a:xfrm>
          <a:off x="0" y="0"/>
          <a:ext cx="0" cy="0"/>
          <a:chOff x="0" y="0"/>
          <a:chExt cx="0" cy="0"/>
        </a:xfrm>
      </p:grpSpPr>
      <p:pic>
        <p:nvPicPr>
          <p:cNvPr id="1291" name="Shape 129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292" name="Shape 1292"/>
          <p:cNvCxnSpPr/>
          <p:nvPr/>
        </p:nvCxnSpPr>
        <p:spPr>
          <a:xfrm>
            <a:off x="446484" y="447261"/>
            <a:ext cx="8250900" cy="0"/>
          </a:xfrm>
          <a:prstGeom prst="straightConnector1">
            <a:avLst/>
          </a:prstGeom>
          <a:noFill/>
          <a:ln>
            <a:noFill/>
          </a:ln>
        </p:spPr>
      </p:cxnSp>
      <p:cxnSp>
        <p:nvCxnSpPr>
          <p:cNvPr id="1293" name="Shape 1293"/>
          <p:cNvCxnSpPr/>
          <p:nvPr/>
        </p:nvCxnSpPr>
        <p:spPr>
          <a:xfrm>
            <a:off x="446484" y="858741"/>
            <a:ext cx="8250900" cy="0"/>
          </a:xfrm>
          <a:prstGeom prst="straightConnector1">
            <a:avLst/>
          </a:prstGeom>
          <a:noFill/>
          <a:ln>
            <a:noFill/>
          </a:ln>
        </p:spPr>
      </p:cxnSp>
      <p:sp>
        <p:nvSpPr>
          <p:cNvPr id="1294" name="Shape 129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295"/>
        <p:cNvGrpSpPr/>
        <p:nvPr/>
      </p:nvGrpSpPr>
      <p:grpSpPr>
        <a:xfrm>
          <a:off x="0" y="0"/>
          <a:ext cx="0" cy="0"/>
          <a:chOff x="0" y="0"/>
          <a:chExt cx="0" cy="0"/>
        </a:xfrm>
      </p:grpSpPr>
      <p:pic>
        <p:nvPicPr>
          <p:cNvPr id="1296" name="Shape 1296"/>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297" name="Shape 129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298" name="Shape 1298"/>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299" name="Shape 1299"/>
          <p:cNvCxnSpPr/>
          <p:nvPr/>
        </p:nvCxnSpPr>
        <p:spPr>
          <a:xfrm>
            <a:off x="446484" y="447261"/>
            <a:ext cx="8250900" cy="0"/>
          </a:xfrm>
          <a:prstGeom prst="straightConnector1">
            <a:avLst/>
          </a:prstGeom>
          <a:noFill/>
          <a:ln>
            <a:noFill/>
          </a:ln>
        </p:spPr>
      </p:cxnSp>
      <p:cxnSp>
        <p:nvCxnSpPr>
          <p:cNvPr id="1300" name="Shape 1300"/>
          <p:cNvCxnSpPr/>
          <p:nvPr/>
        </p:nvCxnSpPr>
        <p:spPr>
          <a:xfrm>
            <a:off x="446484" y="858741"/>
            <a:ext cx="8250900" cy="0"/>
          </a:xfrm>
          <a:prstGeom prst="straightConnector1">
            <a:avLst/>
          </a:prstGeom>
          <a:noFill/>
          <a:ln>
            <a:noFill/>
          </a:ln>
        </p:spPr>
      </p:cxnSp>
      <p:sp>
        <p:nvSpPr>
          <p:cNvPr id="1301" name="Shape 1301"/>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02" name="Shape 130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03" name="Shape 1303"/>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3"/>
        <p:cNvGrpSpPr/>
        <p:nvPr/>
      </p:nvGrpSpPr>
      <p:grpSpPr>
        <a:xfrm>
          <a:off x="0" y="0"/>
          <a:ext cx="0" cy="0"/>
          <a:chOff x="0" y="0"/>
          <a:chExt cx="0" cy="0"/>
        </a:xfrm>
      </p:grpSpPr>
      <p:cxnSp>
        <p:nvCxnSpPr>
          <p:cNvPr id="84" name="Shape 84"/>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5" name="Shape 85"/>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6" name="Shape 86"/>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87" name="Shape 87"/>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88" name="Shape 88"/>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89" name="Shape 89"/>
          <p:cNvSpPr txBox="1">
            <a:spLocks noGrp="1"/>
          </p:cNvSpPr>
          <p:nvPr>
            <p:ph type="title"/>
          </p:nvPr>
        </p:nvSpPr>
        <p:spPr>
          <a:xfrm>
            <a:off x="348699" y="422770"/>
            <a:ext cx="8324100" cy="502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304"/>
        <p:cNvGrpSpPr/>
        <p:nvPr/>
      </p:nvGrpSpPr>
      <p:grpSpPr>
        <a:xfrm>
          <a:off x="0" y="0"/>
          <a:ext cx="0" cy="0"/>
          <a:chOff x="0" y="0"/>
          <a:chExt cx="0" cy="0"/>
        </a:xfrm>
      </p:grpSpPr>
      <p:cxnSp>
        <p:nvCxnSpPr>
          <p:cNvPr id="1305" name="Shape 1305"/>
          <p:cNvCxnSpPr/>
          <p:nvPr/>
        </p:nvCxnSpPr>
        <p:spPr>
          <a:xfrm>
            <a:off x="446484" y="447261"/>
            <a:ext cx="8250900" cy="0"/>
          </a:xfrm>
          <a:prstGeom prst="straightConnector1">
            <a:avLst/>
          </a:prstGeom>
          <a:noFill/>
          <a:ln>
            <a:noFill/>
          </a:ln>
        </p:spPr>
      </p:cxnSp>
      <p:cxnSp>
        <p:nvCxnSpPr>
          <p:cNvPr id="1306" name="Shape 1306"/>
          <p:cNvCxnSpPr/>
          <p:nvPr/>
        </p:nvCxnSpPr>
        <p:spPr>
          <a:xfrm>
            <a:off x="446484" y="858741"/>
            <a:ext cx="8250900" cy="0"/>
          </a:xfrm>
          <a:prstGeom prst="straightConnector1">
            <a:avLst/>
          </a:prstGeom>
          <a:noFill/>
          <a:ln>
            <a:noFill/>
          </a:ln>
        </p:spPr>
      </p:cxnSp>
      <p:sp>
        <p:nvSpPr>
          <p:cNvPr id="1307" name="Shape 1307"/>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308" name="Shape 1308"/>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309" name="Shape 1309"/>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10"/>
        <p:cNvGrpSpPr/>
        <p:nvPr/>
      </p:nvGrpSpPr>
      <p:grpSpPr>
        <a:xfrm>
          <a:off x="0" y="0"/>
          <a:ext cx="0" cy="0"/>
          <a:chOff x="0" y="0"/>
          <a:chExt cx="0" cy="0"/>
        </a:xfrm>
      </p:grpSpPr>
      <p:cxnSp>
        <p:nvCxnSpPr>
          <p:cNvPr id="1311" name="Shape 1311"/>
          <p:cNvCxnSpPr/>
          <p:nvPr/>
        </p:nvCxnSpPr>
        <p:spPr>
          <a:xfrm>
            <a:off x="446484" y="447261"/>
            <a:ext cx="8250900" cy="0"/>
          </a:xfrm>
          <a:prstGeom prst="straightConnector1">
            <a:avLst/>
          </a:prstGeom>
          <a:noFill/>
          <a:ln>
            <a:noFill/>
          </a:ln>
        </p:spPr>
      </p:cxnSp>
      <p:cxnSp>
        <p:nvCxnSpPr>
          <p:cNvPr id="1312" name="Shape 1312"/>
          <p:cNvCxnSpPr/>
          <p:nvPr/>
        </p:nvCxnSpPr>
        <p:spPr>
          <a:xfrm>
            <a:off x="446484" y="858741"/>
            <a:ext cx="8250900" cy="0"/>
          </a:xfrm>
          <a:prstGeom prst="straightConnector1">
            <a:avLst/>
          </a:prstGeom>
          <a:noFill/>
          <a:ln>
            <a:noFill/>
          </a:ln>
        </p:spPr>
      </p:cxnSp>
      <p:grpSp>
        <p:nvGrpSpPr>
          <p:cNvPr id="1313" name="Shape 1313"/>
          <p:cNvGrpSpPr/>
          <p:nvPr/>
        </p:nvGrpSpPr>
        <p:grpSpPr>
          <a:xfrm>
            <a:off x="446484" y="1288111"/>
            <a:ext cx="892867" cy="894391"/>
            <a:chOff x="0" y="0"/>
            <a:chExt cx="1269900" cy="1269900"/>
          </a:xfrm>
        </p:grpSpPr>
        <p:pic>
          <p:nvPicPr>
            <p:cNvPr id="1314" name="Shape 131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15" name="Shape 131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316" name="Shape 1316"/>
          <p:cNvGrpSpPr/>
          <p:nvPr/>
        </p:nvGrpSpPr>
        <p:grpSpPr>
          <a:xfrm>
            <a:off x="1518047" y="1288111"/>
            <a:ext cx="892867" cy="894391"/>
            <a:chOff x="0" y="0"/>
            <a:chExt cx="1269900" cy="1269900"/>
          </a:xfrm>
        </p:grpSpPr>
        <p:pic>
          <p:nvPicPr>
            <p:cNvPr id="1317" name="Shape 1317"/>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318" name="Shape 131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19" name="Shape 1319"/>
          <p:cNvGrpSpPr/>
          <p:nvPr/>
        </p:nvGrpSpPr>
        <p:grpSpPr>
          <a:xfrm>
            <a:off x="446484" y="2352592"/>
            <a:ext cx="892867" cy="894391"/>
            <a:chOff x="0" y="0"/>
            <a:chExt cx="1269900" cy="1269900"/>
          </a:xfrm>
        </p:grpSpPr>
        <p:pic>
          <p:nvPicPr>
            <p:cNvPr id="1320" name="Shape 1320"/>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321" name="Shape 132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22" name="Shape 1322"/>
          <p:cNvGrpSpPr/>
          <p:nvPr/>
        </p:nvGrpSpPr>
        <p:grpSpPr>
          <a:xfrm>
            <a:off x="1518047" y="2352592"/>
            <a:ext cx="892867" cy="894391"/>
            <a:chOff x="0" y="0"/>
            <a:chExt cx="1269900" cy="1269900"/>
          </a:xfrm>
        </p:grpSpPr>
        <p:pic>
          <p:nvPicPr>
            <p:cNvPr id="1323" name="Shape 1323"/>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324" name="Shape 132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25" name="Shape 1325"/>
          <p:cNvGrpSpPr/>
          <p:nvPr/>
        </p:nvGrpSpPr>
        <p:grpSpPr>
          <a:xfrm>
            <a:off x="446484" y="3434963"/>
            <a:ext cx="892867" cy="894391"/>
            <a:chOff x="0" y="0"/>
            <a:chExt cx="1269900" cy="1269900"/>
          </a:xfrm>
        </p:grpSpPr>
        <p:pic>
          <p:nvPicPr>
            <p:cNvPr id="1326" name="Shape 1326"/>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327" name="Shape 132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28" name="Shape 1328"/>
          <p:cNvGrpSpPr/>
          <p:nvPr/>
        </p:nvGrpSpPr>
        <p:grpSpPr>
          <a:xfrm>
            <a:off x="1518047" y="3434963"/>
            <a:ext cx="892867" cy="894391"/>
            <a:chOff x="0" y="0"/>
            <a:chExt cx="1269900" cy="1269900"/>
          </a:xfrm>
        </p:grpSpPr>
        <p:pic>
          <p:nvPicPr>
            <p:cNvPr id="1329" name="Shape 1329"/>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330" name="Shape 133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331" name="Shape 1331"/>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332" name="Shape 1332"/>
          <p:cNvGrpSpPr/>
          <p:nvPr/>
        </p:nvGrpSpPr>
        <p:grpSpPr>
          <a:xfrm>
            <a:off x="2848569" y="1288111"/>
            <a:ext cx="1428629" cy="1431067"/>
            <a:chOff x="0" y="0"/>
            <a:chExt cx="2031900" cy="2031900"/>
          </a:xfrm>
        </p:grpSpPr>
        <p:pic>
          <p:nvPicPr>
            <p:cNvPr id="1333" name="Shape 1333"/>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334" name="Shape 133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335" name="Shape 1335"/>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36" name="Shape 1336"/>
          <p:cNvGrpSpPr/>
          <p:nvPr/>
        </p:nvGrpSpPr>
        <p:grpSpPr>
          <a:xfrm>
            <a:off x="4473772" y="1288111"/>
            <a:ext cx="1428629" cy="1431067"/>
            <a:chOff x="0" y="0"/>
            <a:chExt cx="2031900" cy="2031900"/>
          </a:xfrm>
        </p:grpSpPr>
        <p:pic>
          <p:nvPicPr>
            <p:cNvPr id="1337" name="Shape 1337"/>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338" name="Shape 133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39" name="Shape 133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40" name="Shape 1340"/>
          <p:cNvGrpSpPr/>
          <p:nvPr/>
        </p:nvGrpSpPr>
        <p:grpSpPr>
          <a:xfrm>
            <a:off x="2848569" y="2898249"/>
            <a:ext cx="1428629" cy="1431067"/>
            <a:chOff x="0" y="0"/>
            <a:chExt cx="2031900" cy="2031900"/>
          </a:xfrm>
        </p:grpSpPr>
        <p:pic>
          <p:nvPicPr>
            <p:cNvPr id="1341" name="Shape 1341"/>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342" name="Shape 134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43" name="Shape 134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44" name="Shape 1344"/>
          <p:cNvGrpSpPr/>
          <p:nvPr/>
        </p:nvGrpSpPr>
        <p:grpSpPr>
          <a:xfrm>
            <a:off x="4473772" y="2898249"/>
            <a:ext cx="1428629" cy="1431067"/>
            <a:chOff x="0" y="0"/>
            <a:chExt cx="2031900" cy="2031900"/>
          </a:xfrm>
        </p:grpSpPr>
        <p:pic>
          <p:nvPicPr>
            <p:cNvPr id="1345" name="Shape 1345"/>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346" name="Shape 1346"/>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47" name="Shape 134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348" name="Shape 1348"/>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349"/>
        <p:cNvGrpSpPr/>
        <p:nvPr/>
      </p:nvGrpSpPr>
      <p:grpSpPr>
        <a:xfrm>
          <a:off x="0" y="0"/>
          <a:ext cx="0" cy="0"/>
          <a:chOff x="0" y="0"/>
          <a:chExt cx="0" cy="0"/>
        </a:xfrm>
      </p:grpSpPr>
      <p:cxnSp>
        <p:nvCxnSpPr>
          <p:cNvPr id="1350" name="Shape 135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351" name="Shape 135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352" name="Shape 135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353"/>
        <p:cNvGrpSpPr/>
        <p:nvPr/>
      </p:nvGrpSpPr>
      <p:grpSpPr>
        <a:xfrm>
          <a:off x="0" y="0"/>
          <a:ext cx="0" cy="0"/>
          <a:chOff x="0" y="0"/>
          <a:chExt cx="0" cy="0"/>
        </a:xfrm>
      </p:grpSpPr>
      <p:cxnSp>
        <p:nvCxnSpPr>
          <p:cNvPr id="1354" name="Shape 1354"/>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355" name="Shape 135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356" name="Shape 1356"/>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7"/>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358"/>
        <p:cNvGrpSpPr/>
        <p:nvPr/>
      </p:nvGrpSpPr>
      <p:grpSpPr>
        <a:xfrm>
          <a:off x="0" y="0"/>
          <a:ext cx="0" cy="0"/>
          <a:chOff x="0" y="0"/>
          <a:chExt cx="0" cy="0"/>
        </a:xfrm>
      </p:grpSpPr>
      <p:cxnSp>
        <p:nvCxnSpPr>
          <p:cNvPr id="1359" name="Shape 1359"/>
          <p:cNvCxnSpPr/>
          <p:nvPr/>
        </p:nvCxnSpPr>
        <p:spPr>
          <a:xfrm>
            <a:off x="446484" y="447261"/>
            <a:ext cx="8250900" cy="0"/>
          </a:xfrm>
          <a:prstGeom prst="straightConnector1">
            <a:avLst/>
          </a:prstGeom>
          <a:noFill/>
          <a:ln>
            <a:noFill/>
          </a:ln>
        </p:spPr>
      </p:cxnSp>
      <p:cxnSp>
        <p:nvCxnSpPr>
          <p:cNvPr id="1360" name="Shape 1360"/>
          <p:cNvCxnSpPr/>
          <p:nvPr/>
        </p:nvCxnSpPr>
        <p:spPr>
          <a:xfrm>
            <a:off x="446484" y="858741"/>
            <a:ext cx="8250900" cy="0"/>
          </a:xfrm>
          <a:prstGeom prst="straightConnector1">
            <a:avLst/>
          </a:prstGeom>
          <a:noFill/>
          <a:ln>
            <a:noFill/>
          </a:ln>
        </p:spPr>
      </p:cxnSp>
      <p:grpSp>
        <p:nvGrpSpPr>
          <p:cNvPr id="1361" name="Shape 1361"/>
          <p:cNvGrpSpPr/>
          <p:nvPr/>
        </p:nvGrpSpPr>
        <p:grpSpPr>
          <a:xfrm>
            <a:off x="973335" y="2204996"/>
            <a:ext cx="892867" cy="894391"/>
            <a:chOff x="0" y="0"/>
            <a:chExt cx="1269900" cy="1269900"/>
          </a:xfrm>
        </p:grpSpPr>
        <p:pic>
          <p:nvPicPr>
            <p:cNvPr id="1362" name="Shape 136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63" name="Shape 136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364" name="Shape 1364"/>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365"/>
        <p:cNvGrpSpPr/>
        <p:nvPr/>
      </p:nvGrpSpPr>
      <p:grpSpPr>
        <a:xfrm>
          <a:off x="0" y="0"/>
          <a:ext cx="0" cy="0"/>
          <a:chOff x="0" y="0"/>
          <a:chExt cx="0" cy="0"/>
        </a:xfrm>
      </p:grpSpPr>
      <p:cxnSp>
        <p:nvCxnSpPr>
          <p:cNvPr id="1366" name="Shape 1366"/>
          <p:cNvCxnSpPr/>
          <p:nvPr/>
        </p:nvCxnSpPr>
        <p:spPr>
          <a:xfrm>
            <a:off x="446484" y="447261"/>
            <a:ext cx="8250900" cy="0"/>
          </a:xfrm>
          <a:prstGeom prst="straightConnector1">
            <a:avLst/>
          </a:prstGeom>
          <a:noFill/>
          <a:ln>
            <a:noFill/>
          </a:ln>
        </p:spPr>
      </p:cxnSp>
      <p:cxnSp>
        <p:nvCxnSpPr>
          <p:cNvPr id="1367" name="Shape 1367"/>
          <p:cNvCxnSpPr/>
          <p:nvPr/>
        </p:nvCxnSpPr>
        <p:spPr>
          <a:xfrm>
            <a:off x="446484" y="858741"/>
            <a:ext cx="8250900" cy="0"/>
          </a:xfrm>
          <a:prstGeom prst="straightConnector1">
            <a:avLst/>
          </a:prstGeom>
          <a:noFill/>
          <a:ln>
            <a:noFill/>
          </a:ln>
        </p:spPr>
      </p:cxnSp>
      <p:cxnSp>
        <p:nvCxnSpPr>
          <p:cNvPr id="1368" name="Shape 1368"/>
          <p:cNvCxnSpPr/>
          <p:nvPr/>
        </p:nvCxnSpPr>
        <p:spPr>
          <a:xfrm rot="10800000" flipH="1">
            <a:off x="6063258" y="1958702"/>
            <a:ext cx="2626200" cy="300"/>
          </a:xfrm>
          <a:prstGeom prst="straightConnector1">
            <a:avLst/>
          </a:prstGeom>
          <a:noFill/>
          <a:ln>
            <a:noFill/>
          </a:ln>
        </p:spPr>
      </p:cxnSp>
      <p:cxnSp>
        <p:nvCxnSpPr>
          <p:cNvPr id="1369" name="Shape 1369"/>
          <p:cNvCxnSpPr/>
          <p:nvPr/>
        </p:nvCxnSpPr>
        <p:spPr>
          <a:xfrm rot="10800000" flipH="1">
            <a:off x="446484" y="1958702"/>
            <a:ext cx="5444100" cy="300"/>
          </a:xfrm>
          <a:prstGeom prst="straightConnector1">
            <a:avLst/>
          </a:prstGeom>
          <a:noFill/>
          <a:ln>
            <a:noFill/>
          </a:ln>
        </p:spPr>
      </p:cxnSp>
      <p:sp>
        <p:nvSpPr>
          <p:cNvPr id="1370" name="Shape 137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371" name="Shape 137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372" name="Shape 1372"/>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373"/>
        <p:cNvGrpSpPr/>
        <p:nvPr/>
      </p:nvGrpSpPr>
      <p:grpSpPr>
        <a:xfrm>
          <a:off x="0" y="0"/>
          <a:ext cx="0" cy="0"/>
          <a:chOff x="0" y="0"/>
          <a:chExt cx="0" cy="0"/>
        </a:xfrm>
      </p:grpSpPr>
      <p:sp>
        <p:nvSpPr>
          <p:cNvPr id="1374" name="Shape 1374"/>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375" name="Shape 1375"/>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376" name="Shape 1376"/>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377"/>
        <p:cNvGrpSpPr/>
        <p:nvPr/>
      </p:nvGrpSpPr>
      <p:grpSpPr>
        <a:xfrm>
          <a:off x="0" y="0"/>
          <a:ext cx="0" cy="0"/>
          <a:chOff x="0" y="0"/>
          <a:chExt cx="0" cy="0"/>
        </a:xfrm>
      </p:grpSpPr>
      <p:pic>
        <p:nvPicPr>
          <p:cNvPr id="1378" name="Shape 1378"/>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1379" name="Shape 1379"/>
          <p:cNvCxnSpPr/>
          <p:nvPr/>
        </p:nvCxnSpPr>
        <p:spPr>
          <a:xfrm>
            <a:off x="446484" y="447261"/>
            <a:ext cx="8250900" cy="0"/>
          </a:xfrm>
          <a:prstGeom prst="straightConnector1">
            <a:avLst/>
          </a:prstGeom>
          <a:noFill/>
          <a:ln>
            <a:noFill/>
          </a:ln>
        </p:spPr>
      </p:cxnSp>
      <p:cxnSp>
        <p:nvCxnSpPr>
          <p:cNvPr id="1380" name="Shape 1380"/>
          <p:cNvCxnSpPr/>
          <p:nvPr/>
        </p:nvCxnSpPr>
        <p:spPr>
          <a:xfrm>
            <a:off x="446484" y="858741"/>
            <a:ext cx="8250900" cy="0"/>
          </a:xfrm>
          <a:prstGeom prst="straightConnector1">
            <a:avLst/>
          </a:prstGeom>
          <a:noFill/>
          <a:ln>
            <a:noFill/>
          </a:ln>
        </p:spPr>
      </p:cxnSp>
      <p:sp>
        <p:nvSpPr>
          <p:cNvPr id="1381" name="Shape 1381"/>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382" name="Shape 1382"/>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383"/>
        <p:cNvGrpSpPr/>
        <p:nvPr/>
      </p:nvGrpSpPr>
      <p:grpSpPr>
        <a:xfrm>
          <a:off x="0" y="0"/>
          <a:ext cx="0" cy="0"/>
          <a:chOff x="0" y="0"/>
          <a:chExt cx="0" cy="0"/>
        </a:xfrm>
      </p:grpSpPr>
      <p:pic>
        <p:nvPicPr>
          <p:cNvPr id="1384" name="Shape 1384"/>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385" name="Shape 1385"/>
          <p:cNvCxnSpPr/>
          <p:nvPr/>
        </p:nvCxnSpPr>
        <p:spPr>
          <a:xfrm>
            <a:off x="446484" y="447261"/>
            <a:ext cx="8250900" cy="0"/>
          </a:xfrm>
          <a:prstGeom prst="straightConnector1">
            <a:avLst/>
          </a:prstGeom>
          <a:noFill/>
          <a:ln>
            <a:noFill/>
          </a:ln>
        </p:spPr>
      </p:cxnSp>
      <p:cxnSp>
        <p:nvCxnSpPr>
          <p:cNvPr id="1386" name="Shape 1386"/>
          <p:cNvCxnSpPr/>
          <p:nvPr/>
        </p:nvCxnSpPr>
        <p:spPr>
          <a:xfrm>
            <a:off x="446484" y="858741"/>
            <a:ext cx="8250900" cy="0"/>
          </a:xfrm>
          <a:prstGeom prst="straightConnector1">
            <a:avLst/>
          </a:prstGeom>
          <a:noFill/>
          <a:ln>
            <a:noFill/>
          </a:ln>
        </p:spPr>
      </p:cxnSp>
      <p:sp>
        <p:nvSpPr>
          <p:cNvPr id="1387" name="Shape 1387"/>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388" name="Shape 1388"/>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446485" y="1700373"/>
            <a:ext cx="8250900" cy="2564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2" name="Shape 92"/>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93" name="Shape 93"/>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4" name="Shape 94"/>
          <p:cNvPicPr preferRelativeResize="0"/>
          <p:nvPr/>
        </p:nvPicPr>
        <p:blipFill rotWithShape="1">
          <a:blip r:embed="rId2">
            <a:alphaModFix/>
          </a:blip>
          <a:srcRect/>
          <a:stretch/>
        </p:blipFill>
        <p:spPr>
          <a:xfrm>
            <a:off x="8515352" y="4790686"/>
            <a:ext cx="224781" cy="224391"/>
          </a:xfrm>
          <a:prstGeom prst="rect">
            <a:avLst/>
          </a:prstGeom>
          <a:noFill/>
          <a:ln>
            <a:noFill/>
          </a:ln>
        </p:spPr>
      </p:pic>
      <p:cxnSp>
        <p:nvCxnSpPr>
          <p:cNvPr id="95" name="Shape 95"/>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96" name="Shape 96"/>
          <p:cNvCxnSpPr/>
          <p:nvPr/>
        </p:nvCxnSpPr>
        <p:spPr>
          <a:xfrm>
            <a:off x="416053" y="858414"/>
            <a:ext cx="8311800" cy="0"/>
          </a:xfrm>
          <a:prstGeom prst="straightConnector1">
            <a:avLst/>
          </a:prstGeom>
          <a:noFill/>
          <a:ln w="9525" cap="flat" cmpd="sng">
            <a:solidFill>
              <a:srgbClr val="000000"/>
            </a:solidFill>
            <a:prstDash val="solid"/>
            <a:round/>
            <a:headEnd type="none" w="sm" len="sm"/>
            <a:tailEnd type="none" w="sm" len="sm"/>
          </a:ln>
        </p:spPr>
      </p:cxnSp>
      <p:sp>
        <p:nvSpPr>
          <p:cNvPr id="97" name="Shape 97"/>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8" name="Shape 98"/>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100"/>
          </a:p>
        </p:txBody>
      </p:sp>
    </p:spTree>
  </p:cSld>
  <p:clrMapOvr>
    <a:masterClrMapping/>
  </p:clrMapOvr>
  <p:transition spd="med">
    <p:fade thruBlk="1"/>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389"/>
        <p:cNvGrpSpPr/>
        <p:nvPr/>
      </p:nvGrpSpPr>
      <p:grpSpPr>
        <a:xfrm>
          <a:off x="0" y="0"/>
          <a:ext cx="0" cy="0"/>
          <a:chOff x="0" y="0"/>
          <a:chExt cx="0" cy="0"/>
        </a:xfrm>
      </p:grpSpPr>
      <p:pic>
        <p:nvPicPr>
          <p:cNvPr id="1390" name="Shape 1390"/>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391" name="Shape 1391"/>
          <p:cNvCxnSpPr/>
          <p:nvPr/>
        </p:nvCxnSpPr>
        <p:spPr>
          <a:xfrm>
            <a:off x="446484" y="447261"/>
            <a:ext cx="8250900" cy="0"/>
          </a:xfrm>
          <a:prstGeom prst="straightConnector1">
            <a:avLst/>
          </a:prstGeom>
          <a:noFill/>
          <a:ln>
            <a:noFill/>
          </a:ln>
        </p:spPr>
      </p:cxnSp>
      <p:cxnSp>
        <p:nvCxnSpPr>
          <p:cNvPr id="1392" name="Shape 1392"/>
          <p:cNvCxnSpPr/>
          <p:nvPr/>
        </p:nvCxnSpPr>
        <p:spPr>
          <a:xfrm>
            <a:off x="446484" y="858741"/>
            <a:ext cx="8250900" cy="0"/>
          </a:xfrm>
          <a:prstGeom prst="straightConnector1">
            <a:avLst/>
          </a:prstGeom>
          <a:noFill/>
          <a:ln>
            <a:noFill/>
          </a:ln>
        </p:spPr>
      </p:cxnSp>
      <p:sp>
        <p:nvSpPr>
          <p:cNvPr id="1393" name="Shape 1393"/>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394" name="Shape 139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395"/>
        <p:cNvGrpSpPr/>
        <p:nvPr/>
      </p:nvGrpSpPr>
      <p:grpSpPr>
        <a:xfrm>
          <a:off x="0" y="0"/>
          <a:ext cx="0" cy="0"/>
          <a:chOff x="0" y="0"/>
          <a:chExt cx="0" cy="0"/>
        </a:xfrm>
      </p:grpSpPr>
      <p:pic>
        <p:nvPicPr>
          <p:cNvPr id="1396" name="Shape 1396"/>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397" name="Shape 139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398" name="Shape 1398"/>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399" name="Shape 1399"/>
          <p:cNvCxnSpPr/>
          <p:nvPr/>
        </p:nvCxnSpPr>
        <p:spPr>
          <a:xfrm>
            <a:off x="446484" y="447261"/>
            <a:ext cx="8250900" cy="0"/>
          </a:xfrm>
          <a:prstGeom prst="straightConnector1">
            <a:avLst/>
          </a:prstGeom>
          <a:noFill/>
          <a:ln>
            <a:noFill/>
          </a:ln>
        </p:spPr>
      </p:cxnSp>
      <p:cxnSp>
        <p:nvCxnSpPr>
          <p:cNvPr id="1400" name="Shape 1400"/>
          <p:cNvCxnSpPr/>
          <p:nvPr/>
        </p:nvCxnSpPr>
        <p:spPr>
          <a:xfrm>
            <a:off x="446484" y="858741"/>
            <a:ext cx="8250900" cy="0"/>
          </a:xfrm>
          <a:prstGeom prst="straightConnector1">
            <a:avLst/>
          </a:prstGeom>
          <a:noFill/>
          <a:ln>
            <a:noFill/>
          </a:ln>
        </p:spPr>
      </p:cxnSp>
      <p:sp>
        <p:nvSpPr>
          <p:cNvPr id="1401" name="Shape 1401"/>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02" name="Shape 140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03" name="Shape 1403"/>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04" name="Shape 140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405"/>
        <p:cNvGrpSpPr/>
        <p:nvPr/>
      </p:nvGrpSpPr>
      <p:grpSpPr>
        <a:xfrm>
          <a:off x="0" y="0"/>
          <a:ext cx="0" cy="0"/>
          <a:chOff x="0" y="0"/>
          <a:chExt cx="0" cy="0"/>
        </a:xfrm>
      </p:grpSpPr>
      <p:cxnSp>
        <p:nvCxnSpPr>
          <p:cNvPr id="1406" name="Shape 140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407" name="Shape 140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408" name="Shape 1408"/>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409" name="Shape 1409"/>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410"/>
        <p:cNvGrpSpPr/>
        <p:nvPr/>
      </p:nvGrpSpPr>
      <p:grpSpPr>
        <a:xfrm>
          <a:off x="0" y="0"/>
          <a:ext cx="0" cy="0"/>
          <a:chOff x="0" y="0"/>
          <a:chExt cx="0" cy="0"/>
        </a:xfrm>
      </p:grpSpPr>
      <p:cxnSp>
        <p:nvCxnSpPr>
          <p:cNvPr id="1411" name="Shape 1411"/>
          <p:cNvCxnSpPr/>
          <p:nvPr/>
        </p:nvCxnSpPr>
        <p:spPr>
          <a:xfrm>
            <a:off x="446484" y="447261"/>
            <a:ext cx="8250900" cy="0"/>
          </a:xfrm>
          <a:prstGeom prst="straightConnector1">
            <a:avLst/>
          </a:prstGeom>
          <a:noFill/>
          <a:ln>
            <a:noFill/>
          </a:ln>
        </p:spPr>
      </p:cxnSp>
      <p:cxnSp>
        <p:nvCxnSpPr>
          <p:cNvPr id="1412" name="Shape 141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413"/>
        <p:cNvGrpSpPr/>
        <p:nvPr/>
      </p:nvGrpSpPr>
      <p:grpSpPr>
        <a:xfrm>
          <a:off x="0" y="0"/>
          <a:ext cx="0" cy="0"/>
          <a:chOff x="0" y="0"/>
          <a:chExt cx="0" cy="0"/>
        </a:xfrm>
      </p:grpSpPr>
      <p:cxnSp>
        <p:nvCxnSpPr>
          <p:cNvPr id="1414" name="Shape 1414"/>
          <p:cNvCxnSpPr/>
          <p:nvPr/>
        </p:nvCxnSpPr>
        <p:spPr>
          <a:xfrm>
            <a:off x="446484" y="447261"/>
            <a:ext cx="8250900" cy="0"/>
          </a:xfrm>
          <a:prstGeom prst="straightConnector1">
            <a:avLst/>
          </a:prstGeom>
          <a:noFill/>
          <a:ln>
            <a:noFill/>
          </a:ln>
        </p:spPr>
      </p:cxnSp>
      <p:cxnSp>
        <p:nvCxnSpPr>
          <p:cNvPr id="1415" name="Shape 141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416"/>
        <p:cNvGrpSpPr/>
        <p:nvPr/>
      </p:nvGrpSpPr>
      <p:grpSpPr>
        <a:xfrm>
          <a:off x="0" y="0"/>
          <a:ext cx="0" cy="0"/>
          <a:chOff x="0" y="0"/>
          <a:chExt cx="0" cy="0"/>
        </a:xfrm>
      </p:grpSpPr>
      <p:cxnSp>
        <p:nvCxnSpPr>
          <p:cNvPr id="1417" name="Shape 1417"/>
          <p:cNvCxnSpPr/>
          <p:nvPr/>
        </p:nvCxnSpPr>
        <p:spPr>
          <a:xfrm>
            <a:off x="446484" y="447261"/>
            <a:ext cx="8250900" cy="0"/>
          </a:xfrm>
          <a:prstGeom prst="straightConnector1">
            <a:avLst/>
          </a:prstGeom>
          <a:noFill/>
          <a:ln>
            <a:noFill/>
          </a:ln>
        </p:spPr>
      </p:cxnSp>
      <p:cxnSp>
        <p:nvCxnSpPr>
          <p:cNvPr id="1418" name="Shape 141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19"/>
        <p:cNvGrpSpPr/>
        <p:nvPr/>
      </p:nvGrpSpPr>
      <p:grpSpPr>
        <a:xfrm>
          <a:off x="0" y="0"/>
          <a:ext cx="0" cy="0"/>
          <a:chOff x="0" y="0"/>
          <a:chExt cx="0" cy="0"/>
        </a:xfrm>
      </p:grpSpPr>
      <p:cxnSp>
        <p:nvCxnSpPr>
          <p:cNvPr id="1420" name="Shape 1420"/>
          <p:cNvCxnSpPr/>
          <p:nvPr/>
        </p:nvCxnSpPr>
        <p:spPr>
          <a:xfrm>
            <a:off x="446484" y="447261"/>
            <a:ext cx="8250900" cy="0"/>
          </a:xfrm>
          <a:prstGeom prst="straightConnector1">
            <a:avLst/>
          </a:prstGeom>
          <a:noFill/>
          <a:ln>
            <a:noFill/>
          </a:ln>
        </p:spPr>
      </p:cxnSp>
      <p:cxnSp>
        <p:nvCxnSpPr>
          <p:cNvPr id="1421" name="Shape 142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422"/>
        <p:cNvGrpSpPr/>
        <p:nvPr/>
      </p:nvGrpSpPr>
      <p:grpSpPr>
        <a:xfrm>
          <a:off x="0" y="0"/>
          <a:ext cx="0" cy="0"/>
          <a:chOff x="0" y="0"/>
          <a:chExt cx="0" cy="0"/>
        </a:xfrm>
      </p:grpSpPr>
      <p:cxnSp>
        <p:nvCxnSpPr>
          <p:cNvPr id="1423" name="Shape 1423"/>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424" name="Shape 1424"/>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425" name="Shape 142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426" name="Shape 1426"/>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432"/>
        <p:cNvGrpSpPr/>
        <p:nvPr/>
      </p:nvGrpSpPr>
      <p:grpSpPr>
        <a:xfrm>
          <a:off x="0" y="0"/>
          <a:ext cx="0" cy="0"/>
          <a:chOff x="0" y="0"/>
          <a:chExt cx="0" cy="0"/>
        </a:xfrm>
      </p:grpSpPr>
      <p:cxnSp>
        <p:nvCxnSpPr>
          <p:cNvPr id="1433" name="Shape 143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434" name="Shape 1434"/>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435" name="Shape 1435"/>
          <p:cNvPicPr preferRelativeResize="0"/>
          <p:nvPr/>
        </p:nvPicPr>
        <p:blipFill rotWithShape="1">
          <a:blip r:embed="rId2">
            <a:alphaModFix/>
          </a:blip>
          <a:srcRect/>
          <a:stretch/>
        </p:blipFill>
        <p:spPr>
          <a:xfrm>
            <a:off x="446484" y="536713"/>
            <a:ext cx="1980538" cy="213198"/>
          </a:xfrm>
          <a:prstGeom prst="rect">
            <a:avLst/>
          </a:prstGeom>
          <a:noFill/>
          <a:ln>
            <a:noFill/>
          </a:ln>
        </p:spPr>
      </p:pic>
    </p:spTree>
  </p:cSld>
  <p:clrMapOvr>
    <a:masterClrMapping/>
  </p:clrMapOvr>
  <p:transition spd="med">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436"/>
        <p:cNvGrpSpPr/>
        <p:nvPr/>
      </p:nvGrpSpPr>
      <p:grpSpPr>
        <a:xfrm>
          <a:off x="0" y="0"/>
          <a:ext cx="0" cy="0"/>
          <a:chOff x="0" y="0"/>
          <a:chExt cx="0" cy="0"/>
        </a:xfrm>
      </p:grpSpPr>
      <p:sp>
        <p:nvSpPr>
          <p:cNvPr id="1437" name="Shape 1437"/>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438" name="Shape 1438"/>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99"/>
        <p:cNvGrpSpPr/>
        <p:nvPr/>
      </p:nvGrpSpPr>
      <p:grpSpPr>
        <a:xfrm>
          <a:off x="0" y="0"/>
          <a:ext cx="0" cy="0"/>
          <a:chOff x="0" y="0"/>
          <a:chExt cx="0" cy="0"/>
        </a:xfrm>
      </p:grpSpPr>
      <p:cxnSp>
        <p:nvCxnSpPr>
          <p:cNvPr id="100" name="Shape 100"/>
          <p:cNvCxnSpPr/>
          <p:nvPr/>
        </p:nvCxnSpPr>
        <p:spPr>
          <a:xfrm>
            <a:off x="446485" y="447261"/>
            <a:ext cx="8250900" cy="0"/>
          </a:xfrm>
          <a:prstGeom prst="straightConnector1">
            <a:avLst/>
          </a:prstGeom>
          <a:noFill/>
          <a:ln>
            <a:noFill/>
          </a:ln>
        </p:spPr>
      </p:cxnSp>
      <p:cxnSp>
        <p:nvCxnSpPr>
          <p:cNvPr id="101" name="Shape 101"/>
          <p:cNvCxnSpPr/>
          <p:nvPr/>
        </p:nvCxnSpPr>
        <p:spPr>
          <a:xfrm>
            <a:off x="446485" y="858741"/>
            <a:ext cx="8250900" cy="0"/>
          </a:xfrm>
          <a:prstGeom prst="straightConnector1">
            <a:avLst/>
          </a:prstGeom>
          <a:noFill/>
          <a:ln>
            <a:noFill/>
          </a:ln>
        </p:spPr>
      </p:cxnSp>
      <p:cxnSp>
        <p:nvCxnSpPr>
          <p:cNvPr id="102" name="Shape 102"/>
          <p:cNvCxnSpPr/>
          <p:nvPr/>
        </p:nvCxnSpPr>
        <p:spPr>
          <a:xfrm rot="10800000" flipH="1">
            <a:off x="2750345" y="3790227"/>
            <a:ext cx="2626200" cy="300"/>
          </a:xfrm>
          <a:prstGeom prst="straightConnector1">
            <a:avLst/>
          </a:prstGeom>
          <a:noFill/>
          <a:ln>
            <a:noFill/>
          </a:ln>
        </p:spPr>
      </p:cxnSp>
      <p:cxnSp>
        <p:nvCxnSpPr>
          <p:cNvPr id="103" name="Shape 103"/>
          <p:cNvCxnSpPr/>
          <p:nvPr/>
        </p:nvCxnSpPr>
        <p:spPr>
          <a:xfrm rot="10800000" flipH="1">
            <a:off x="2750345" y="1565676"/>
            <a:ext cx="2626200" cy="300"/>
          </a:xfrm>
          <a:prstGeom prst="straightConnector1">
            <a:avLst/>
          </a:prstGeom>
          <a:noFill/>
          <a:ln>
            <a:noFill/>
          </a:ln>
        </p:spPr>
      </p:cxnSp>
      <p:sp>
        <p:nvSpPr>
          <p:cNvPr id="104" name="Shape 104"/>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05" name="Shape 105"/>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06" name="Shape 106"/>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107" name="Shape 107"/>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08" name="Shape 108"/>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109" name="Shape 109"/>
          <p:cNvPicPr preferRelativeResize="0"/>
          <p:nvPr/>
        </p:nvPicPr>
        <p:blipFill rotWithShape="1">
          <a:blip r:embed="rId3">
            <a:alphaModFix/>
          </a:blip>
          <a:srcRect/>
          <a:stretch/>
        </p:blipFill>
        <p:spPr>
          <a:xfrm>
            <a:off x="749953" y="2184856"/>
            <a:ext cx="669727" cy="669727"/>
          </a:xfrm>
          <a:prstGeom prst="rect">
            <a:avLst/>
          </a:prstGeom>
          <a:noFill/>
          <a:ln>
            <a:noFill/>
          </a:ln>
        </p:spPr>
      </p:pic>
      <p:sp>
        <p:nvSpPr>
          <p:cNvPr id="110" name="Shape 110"/>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i="0" u="none" strike="noStrike" cap="none">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b="0" i="0" u="none" strike="noStrike" cap="none">
              <a:solidFill>
                <a:srgbClr val="FFFFFF"/>
              </a:solidFill>
              <a:latin typeface="Oswald"/>
              <a:ea typeface="Oswald"/>
              <a:cs typeface="Oswald"/>
              <a:sym typeface="Oswald"/>
            </a:endParaRPr>
          </a:p>
        </p:txBody>
      </p:sp>
      <p:sp>
        <p:nvSpPr>
          <p:cNvPr id="111" name="Shape 111"/>
          <p:cNvSpPr/>
          <p:nvPr/>
        </p:nvSpPr>
        <p:spPr>
          <a:xfrm>
            <a:off x="2168481" y="3425506"/>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112" name="Shape 112"/>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113" name="Shape 113"/>
          <p:cNvSpPr txBox="1">
            <a:spLocks noGrp="1"/>
          </p:cNvSpPr>
          <p:nvPr>
            <p:ph type="body" idx="1"/>
          </p:nvPr>
        </p:nvSpPr>
        <p:spPr>
          <a:xfrm>
            <a:off x="2166403" y="1732321"/>
            <a:ext cx="5642100" cy="1527000"/>
          </a:xfrm>
          <a:prstGeom prst="rect">
            <a:avLst/>
          </a:prstGeom>
          <a:noFill/>
          <a:ln>
            <a:noFill/>
          </a:ln>
        </p:spPr>
        <p:txBody>
          <a:bodyPr spcFirstLastPara="1" wrap="square" lIns="68575" tIns="68575" rIns="68575" bIns="68575" anchor="t" anchorCtr="0"/>
          <a:lstStyle>
            <a:lvl1pPr marL="457200" marR="0" lvl="0" indent="-336550" algn="l" rtl="0">
              <a:lnSpc>
                <a:spcPct val="114000"/>
              </a:lnSpc>
              <a:spcBef>
                <a:spcPts val="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1pPr>
            <a:lvl2pPr marL="914400" marR="0" lvl="1" indent="-317500" algn="l" rtl="0">
              <a:lnSpc>
                <a:spcPct val="114000"/>
              </a:lnSpc>
              <a:spcBef>
                <a:spcPts val="5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4" name="Shape 114"/>
          <p:cNvSpPr txBox="1"/>
          <p:nvPr/>
        </p:nvSpPr>
        <p:spPr>
          <a:xfrm>
            <a:off x="2167442" y="1348180"/>
            <a:ext cx="26274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115" name="Shape 115"/>
          <p:cNvSpPr txBox="1">
            <a:spLocks noGrp="1"/>
          </p:cNvSpPr>
          <p:nvPr>
            <p:ph type="body" idx="2"/>
          </p:nvPr>
        </p:nvSpPr>
        <p:spPr>
          <a:xfrm>
            <a:off x="2424064" y="3708181"/>
            <a:ext cx="5384400" cy="280200"/>
          </a:xfrm>
          <a:prstGeom prst="rect">
            <a:avLst/>
          </a:prstGeom>
          <a:noFill/>
          <a:ln>
            <a:noFill/>
          </a:ln>
        </p:spPr>
        <p:txBody>
          <a:bodyPr spcFirstLastPara="1" wrap="square" lIns="68575" tIns="68575" rIns="68575" bIns="68575" anchor="t" anchorCtr="0"/>
          <a:lstStyle>
            <a:lvl1pPr marL="457200" marR="0" lvl="0" indent="-228600" algn="l" rtl="0">
              <a:lnSpc>
                <a:spcPct val="114000"/>
              </a:lnSpc>
              <a:spcBef>
                <a:spcPts val="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500"/>
              </a:spcBef>
              <a:spcAft>
                <a:spcPts val="0"/>
              </a:spcAft>
              <a:buClr>
                <a:schemeClr val="dk1"/>
              </a:buClr>
              <a:buSzPts val="1800"/>
              <a:buFont typeface="Calibri"/>
              <a:buNone/>
              <a:defRPr sz="14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4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439"/>
        <p:cNvGrpSpPr/>
        <p:nvPr/>
      </p:nvGrpSpPr>
      <p:grpSpPr>
        <a:xfrm>
          <a:off x="0" y="0"/>
          <a:ext cx="0" cy="0"/>
          <a:chOff x="0" y="0"/>
          <a:chExt cx="0" cy="0"/>
        </a:xfrm>
      </p:grpSpPr>
      <p:cxnSp>
        <p:nvCxnSpPr>
          <p:cNvPr id="1440" name="Shape 144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441" name="Shape 144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442"/>
        <p:cNvGrpSpPr/>
        <p:nvPr/>
      </p:nvGrpSpPr>
      <p:grpSpPr>
        <a:xfrm>
          <a:off x="0" y="0"/>
          <a:ext cx="0" cy="0"/>
          <a:chOff x="0" y="0"/>
          <a:chExt cx="0" cy="0"/>
        </a:xfrm>
      </p:grpSpPr>
      <p:sp>
        <p:nvSpPr>
          <p:cNvPr id="1443" name="Shape 1443"/>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44" name="Shape 1444"/>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445"/>
        <p:cNvGrpSpPr/>
        <p:nvPr/>
      </p:nvGrpSpPr>
      <p:grpSpPr>
        <a:xfrm>
          <a:off x="0" y="0"/>
          <a:ext cx="0" cy="0"/>
          <a:chOff x="0" y="0"/>
          <a:chExt cx="0" cy="0"/>
        </a:xfrm>
      </p:grpSpPr>
      <p:cxnSp>
        <p:nvCxnSpPr>
          <p:cNvPr id="1446" name="Shape 1446"/>
          <p:cNvCxnSpPr/>
          <p:nvPr/>
        </p:nvCxnSpPr>
        <p:spPr>
          <a:xfrm>
            <a:off x="446484" y="447261"/>
            <a:ext cx="8250900" cy="0"/>
          </a:xfrm>
          <a:prstGeom prst="straightConnector1">
            <a:avLst/>
          </a:prstGeom>
          <a:noFill/>
          <a:ln>
            <a:noFill/>
          </a:ln>
        </p:spPr>
      </p:cxnSp>
      <p:cxnSp>
        <p:nvCxnSpPr>
          <p:cNvPr id="1447" name="Shape 1447"/>
          <p:cNvCxnSpPr/>
          <p:nvPr/>
        </p:nvCxnSpPr>
        <p:spPr>
          <a:xfrm>
            <a:off x="446484" y="858741"/>
            <a:ext cx="8250900" cy="0"/>
          </a:xfrm>
          <a:prstGeom prst="straightConnector1">
            <a:avLst/>
          </a:prstGeom>
          <a:noFill/>
          <a:ln>
            <a:noFill/>
          </a:ln>
        </p:spPr>
      </p:cxnSp>
      <p:cxnSp>
        <p:nvCxnSpPr>
          <p:cNvPr id="1448" name="Shape 1448"/>
          <p:cNvCxnSpPr/>
          <p:nvPr/>
        </p:nvCxnSpPr>
        <p:spPr>
          <a:xfrm rot="10800000" flipH="1">
            <a:off x="446484" y="1958702"/>
            <a:ext cx="2626200" cy="300"/>
          </a:xfrm>
          <a:prstGeom prst="straightConnector1">
            <a:avLst/>
          </a:prstGeom>
          <a:noFill/>
          <a:ln>
            <a:noFill/>
          </a:ln>
        </p:spPr>
      </p:cxnSp>
      <p:cxnSp>
        <p:nvCxnSpPr>
          <p:cNvPr id="1449" name="Shape 1449"/>
          <p:cNvCxnSpPr/>
          <p:nvPr/>
        </p:nvCxnSpPr>
        <p:spPr>
          <a:xfrm rot="10800000" flipH="1">
            <a:off x="3250406" y="1958702"/>
            <a:ext cx="5444100" cy="300"/>
          </a:xfrm>
          <a:prstGeom prst="straightConnector1">
            <a:avLst/>
          </a:prstGeom>
          <a:noFill/>
          <a:ln>
            <a:noFill/>
          </a:ln>
        </p:spPr>
      </p:cxnSp>
      <p:cxnSp>
        <p:nvCxnSpPr>
          <p:cNvPr id="1450" name="Shape 1450"/>
          <p:cNvCxnSpPr/>
          <p:nvPr/>
        </p:nvCxnSpPr>
        <p:spPr>
          <a:xfrm rot="10800000" flipH="1">
            <a:off x="446484" y="4051883"/>
            <a:ext cx="2626200" cy="300"/>
          </a:xfrm>
          <a:prstGeom prst="straightConnector1">
            <a:avLst/>
          </a:prstGeom>
          <a:noFill/>
          <a:ln>
            <a:noFill/>
          </a:ln>
        </p:spPr>
      </p:cxnSp>
      <p:cxnSp>
        <p:nvCxnSpPr>
          <p:cNvPr id="1451" name="Shape 1451"/>
          <p:cNvCxnSpPr/>
          <p:nvPr/>
        </p:nvCxnSpPr>
        <p:spPr>
          <a:xfrm>
            <a:off x="3259336" y="4052183"/>
            <a:ext cx="5436600" cy="0"/>
          </a:xfrm>
          <a:prstGeom prst="straightConnector1">
            <a:avLst/>
          </a:prstGeom>
          <a:noFill/>
          <a:ln>
            <a:noFill/>
          </a:ln>
        </p:spPr>
      </p:cxnSp>
      <p:sp>
        <p:nvSpPr>
          <p:cNvPr id="1452" name="Shape 1452"/>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453" name="Shape 1453"/>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454" name="Shape 1454"/>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455" name="Shape 1455"/>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456"/>
        <p:cNvGrpSpPr/>
        <p:nvPr/>
      </p:nvGrpSpPr>
      <p:grpSpPr>
        <a:xfrm>
          <a:off x="0" y="0"/>
          <a:ext cx="0" cy="0"/>
          <a:chOff x="0" y="0"/>
          <a:chExt cx="0" cy="0"/>
        </a:xfrm>
      </p:grpSpPr>
      <p:cxnSp>
        <p:nvCxnSpPr>
          <p:cNvPr id="1457" name="Shape 1457"/>
          <p:cNvCxnSpPr/>
          <p:nvPr/>
        </p:nvCxnSpPr>
        <p:spPr>
          <a:xfrm>
            <a:off x="446484" y="447261"/>
            <a:ext cx="8250900" cy="0"/>
          </a:xfrm>
          <a:prstGeom prst="straightConnector1">
            <a:avLst/>
          </a:prstGeom>
          <a:noFill/>
          <a:ln>
            <a:noFill/>
          </a:ln>
        </p:spPr>
      </p:cxnSp>
      <p:cxnSp>
        <p:nvCxnSpPr>
          <p:cNvPr id="1458" name="Shape 1458"/>
          <p:cNvCxnSpPr/>
          <p:nvPr/>
        </p:nvCxnSpPr>
        <p:spPr>
          <a:xfrm>
            <a:off x="446484" y="858741"/>
            <a:ext cx="8250900" cy="0"/>
          </a:xfrm>
          <a:prstGeom prst="straightConnector1">
            <a:avLst/>
          </a:prstGeom>
          <a:noFill/>
          <a:ln>
            <a:noFill/>
          </a:ln>
        </p:spPr>
      </p:cxnSp>
      <p:cxnSp>
        <p:nvCxnSpPr>
          <p:cNvPr id="1459" name="Shape 1459"/>
          <p:cNvCxnSpPr/>
          <p:nvPr/>
        </p:nvCxnSpPr>
        <p:spPr>
          <a:xfrm rot="10800000" flipH="1">
            <a:off x="6063258" y="1958702"/>
            <a:ext cx="2626200" cy="300"/>
          </a:xfrm>
          <a:prstGeom prst="straightConnector1">
            <a:avLst/>
          </a:prstGeom>
          <a:noFill/>
          <a:ln>
            <a:noFill/>
          </a:ln>
        </p:spPr>
      </p:cxnSp>
      <p:cxnSp>
        <p:nvCxnSpPr>
          <p:cNvPr id="1460" name="Shape 1460"/>
          <p:cNvCxnSpPr/>
          <p:nvPr/>
        </p:nvCxnSpPr>
        <p:spPr>
          <a:xfrm rot="10800000" flipH="1">
            <a:off x="446484" y="1958702"/>
            <a:ext cx="5444100" cy="300"/>
          </a:xfrm>
          <a:prstGeom prst="straightConnector1">
            <a:avLst/>
          </a:prstGeom>
          <a:noFill/>
          <a:ln>
            <a:noFill/>
          </a:ln>
        </p:spPr>
      </p:cxnSp>
      <p:sp>
        <p:nvSpPr>
          <p:cNvPr id="1461" name="Shape 146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462" name="Shape 1462"/>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463"/>
        <p:cNvGrpSpPr/>
        <p:nvPr/>
      </p:nvGrpSpPr>
      <p:grpSpPr>
        <a:xfrm>
          <a:off x="0" y="0"/>
          <a:ext cx="0" cy="0"/>
          <a:chOff x="0" y="0"/>
          <a:chExt cx="0" cy="0"/>
        </a:xfrm>
      </p:grpSpPr>
      <p:pic>
        <p:nvPicPr>
          <p:cNvPr id="1464" name="Shape 1464"/>
          <p:cNvPicPr preferRelativeResize="0"/>
          <p:nvPr/>
        </p:nvPicPr>
        <p:blipFill rotWithShape="1">
          <a:blip r:embed="rId2">
            <a:alphaModFix/>
          </a:blip>
          <a:srcRect/>
          <a:stretch/>
        </p:blipFill>
        <p:spPr>
          <a:xfrm>
            <a:off x="2330648" y="1095492"/>
            <a:ext cx="4442473" cy="3592176"/>
          </a:xfrm>
          <a:prstGeom prst="rect">
            <a:avLst/>
          </a:prstGeom>
          <a:noFill/>
          <a:ln>
            <a:noFill/>
          </a:ln>
        </p:spPr>
      </p:pic>
      <p:cxnSp>
        <p:nvCxnSpPr>
          <p:cNvPr id="1465" name="Shape 1465"/>
          <p:cNvCxnSpPr/>
          <p:nvPr/>
        </p:nvCxnSpPr>
        <p:spPr>
          <a:xfrm>
            <a:off x="446484" y="447261"/>
            <a:ext cx="8250900" cy="0"/>
          </a:xfrm>
          <a:prstGeom prst="straightConnector1">
            <a:avLst/>
          </a:prstGeom>
          <a:noFill/>
          <a:ln>
            <a:noFill/>
          </a:ln>
        </p:spPr>
      </p:cxnSp>
      <p:cxnSp>
        <p:nvCxnSpPr>
          <p:cNvPr id="1466" name="Shape 1466"/>
          <p:cNvCxnSpPr/>
          <p:nvPr/>
        </p:nvCxnSpPr>
        <p:spPr>
          <a:xfrm>
            <a:off x="446484" y="858741"/>
            <a:ext cx="8250900" cy="0"/>
          </a:xfrm>
          <a:prstGeom prst="straightConnector1">
            <a:avLst/>
          </a:prstGeom>
          <a:noFill/>
          <a:ln>
            <a:noFill/>
          </a:ln>
        </p:spPr>
      </p:cxnSp>
      <p:sp>
        <p:nvSpPr>
          <p:cNvPr id="1467" name="Shape 1467"/>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468"/>
        <p:cNvGrpSpPr/>
        <p:nvPr/>
      </p:nvGrpSpPr>
      <p:grpSpPr>
        <a:xfrm>
          <a:off x="0" y="0"/>
          <a:ext cx="0" cy="0"/>
          <a:chOff x="0" y="0"/>
          <a:chExt cx="0" cy="0"/>
        </a:xfrm>
      </p:grpSpPr>
      <p:pic>
        <p:nvPicPr>
          <p:cNvPr id="1469" name="Shape 1469"/>
          <p:cNvPicPr preferRelativeResize="0"/>
          <p:nvPr/>
        </p:nvPicPr>
        <p:blipFill rotWithShape="1">
          <a:blip r:embed="rId2">
            <a:alphaModFix/>
          </a:blip>
          <a:srcRect/>
          <a:stretch/>
        </p:blipFill>
        <p:spPr>
          <a:xfrm>
            <a:off x="1965088" y="1096067"/>
            <a:ext cx="5111073" cy="3586884"/>
          </a:xfrm>
          <a:prstGeom prst="rect">
            <a:avLst/>
          </a:prstGeom>
          <a:noFill/>
          <a:ln>
            <a:noFill/>
          </a:ln>
        </p:spPr>
      </p:pic>
      <p:cxnSp>
        <p:nvCxnSpPr>
          <p:cNvPr id="1470" name="Shape 1470"/>
          <p:cNvCxnSpPr/>
          <p:nvPr/>
        </p:nvCxnSpPr>
        <p:spPr>
          <a:xfrm>
            <a:off x="446484" y="447261"/>
            <a:ext cx="8250900" cy="0"/>
          </a:xfrm>
          <a:prstGeom prst="straightConnector1">
            <a:avLst/>
          </a:prstGeom>
          <a:noFill/>
          <a:ln>
            <a:noFill/>
          </a:ln>
        </p:spPr>
      </p:cxnSp>
      <p:cxnSp>
        <p:nvCxnSpPr>
          <p:cNvPr id="1471" name="Shape 1471"/>
          <p:cNvCxnSpPr/>
          <p:nvPr/>
        </p:nvCxnSpPr>
        <p:spPr>
          <a:xfrm>
            <a:off x="446484" y="858741"/>
            <a:ext cx="8250900" cy="0"/>
          </a:xfrm>
          <a:prstGeom prst="straightConnector1">
            <a:avLst/>
          </a:prstGeom>
          <a:noFill/>
          <a:ln>
            <a:noFill/>
          </a:ln>
        </p:spPr>
      </p:cxnSp>
      <p:sp>
        <p:nvSpPr>
          <p:cNvPr id="1472" name="Shape 1472"/>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473"/>
        <p:cNvGrpSpPr/>
        <p:nvPr/>
      </p:nvGrpSpPr>
      <p:grpSpPr>
        <a:xfrm>
          <a:off x="0" y="0"/>
          <a:ext cx="0" cy="0"/>
          <a:chOff x="0" y="0"/>
          <a:chExt cx="0" cy="0"/>
        </a:xfrm>
      </p:grpSpPr>
      <p:pic>
        <p:nvPicPr>
          <p:cNvPr id="1474" name="Shape 1474"/>
          <p:cNvPicPr preferRelativeResize="0"/>
          <p:nvPr/>
        </p:nvPicPr>
        <p:blipFill rotWithShape="1">
          <a:blip r:embed="rId2">
            <a:alphaModFix/>
          </a:blip>
          <a:srcRect/>
          <a:stretch/>
        </p:blipFill>
        <p:spPr>
          <a:xfrm>
            <a:off x="2205633" y="1064481"/>
            <a:ext cx="4780416" cy="3725042"/>
          </a:xfrm>
          <a:prstGeom prst="rect">
            <a:avLst/>
          </a:prstGeom>
          <a:noFill/>
          <a:ln>
            <a:noFill/>
          </a:ln>
        </p:spPr>
      </p:pic>
      <p:cxnSp>
        <p:nvCxnSpPr>
          <p:cNvPr id="1475" name="Shape 1475"/>
          <p:cNvCxnSpPr/>
          <p:nvPr/>
        </p:nvCxnSpPr>
        <p:spPr>
          <a:xfrm>
            <a:off x="446484" y="447261"/>
            <a:ext cx="8250900" cy="0"/>
          </a:xfrm>
          <a:prstGeom prst="straightConnector1">
            <a:avLst/>
          </a:prstGeom>
          <a:noFill/>
          <a:ln>
            <a:noFill/>
          </a:ln>
        </p:spPr>
      </p:cxnSp>
      <p:cxnSp>
        <p:nvCxnSpPr>
          <p:cNvPr id="1476" name="Shape 1476"/>
          <p:cNvCxnSpPr/>
          <p:nvPr/>
        </p:nvCxnSpPr>
        <p:spPr>
          <a:xfrm>
            <a:off x="446484" y="858741"/>
            <a:ext cx="8250900" cy="0"/>
          </a:xfrm>
          <a:prstGeom prst="straightConnector1">
            <a:avLst/>
          </a:prstGeom>
          <a:noFill/>
          <a:ln>
            <a:noFill/>
          </a:ln>
        </p:spPr>
      </p:cxnSp>
      <p:sp>
        <p:nvSpPr>
          <p:cNvPr id="1477" name="Shape 1477"/>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478"/>
        <p:cNvGrpSpPr/>
        <p:nvPr/>
      </p:nvGrpSpPr>
      <p:grpSpPr>
        <a:xfrm>
          <a:off x="0" y="0"/>
          <a:ext cx="0" cy="0"/>
          <a:chOff x="0" y="0"/>
          <a:chExt cx="0" cy="0"/>
        </a:xfrm>
      </p:grpSpPr>
      <p:pic>
        <p:nvPicPr>
          <p:cNvPr id="1479" name="Shape 1479"/>
          <p:cNvPicPr preferRelativeResize="0"/>
          <p:nvPr/>
        </p:nvPicPr>
        <p:blipFill rotWithShape="1">
          <a:blip r:embed="rId2">
            <a:alphaModFix/>
          </a:blip>
          <a:srcRect/>
          <a:stretch/>
        </p:blipFill>
        <p:spPr>
          <a:xfrm>
            <a:off x="714375" y="925270"/>
            <a:ext cx="2824033" cy="4225027"/>
          </a:xfrm>
          <a:prstGeom prst="rect">
            <a:avLst/>
          </a:prstGeom>
          <a:noFill/>
          <a:ln>
            <a:noFill/>
          </a:ln>
        </p:spPr>
      </p:pic>
      <p:pic>
        <p:nvPicPr>
          <p:cNvPr id="1480" name="Shape 1480"/>
          <p:cNvPicPr preferRelativeResize="0"/>
          <p:nvPr/>
        </p:nvPicPr>
        <p:blipFill rotWithShape="1">
          <a:blip r:embed="rId3">
            <a:alphaModFix/>
          </a:blip>
          <a:srcRect/>
          <a:stretch/>
        </p:blipFill>
        <p:spPr>
          <a:xfrm>
            <a:off x="3286125" y="966083"/>
            <a:ext cx="2580892" cy="3831120"/>
          </a:xfrm>
          <a:prstGeom prst="rect">
            <a:avLst/>
          </a:prstGeom>
          <a:noFill/>
          <a:ln>
            <a:noFill/>
          </a:ln>
        </p:spPr>
      </p:pic>
      <p:pic>
        <p:nvPicPr>
          <p:cNvPr id="1481" name="Shape 1481"/>
          <p:cNvPicPr preferRelativeResize="0"/>
          <p:nvPr/>
        </p:nvPicPr>
        <p:blipFill rotWithShape="1">
          <a:blip r:embed="rId4">
            <a:alphaModFix/>
          </a:blip>
          <a:srcRect/>
          <a:stretch/>
        </p:blipFill>
        <p:spPr>
          <a:xfrm>
            <a:off x="5982891" y="957138"/>
            <a:ext cx="2082696" cy="3818718"/>
          </a:xfrm>
          <a:prstGeom prst="rect">
            <a:avLst/>
          </a:prstGeom>
          <a:noFill/>
          <a:ln>
            <a:noFill/>
          </a:ln>
        </p:spPr>
      </p:pic>
      <p:cxnSp>
        <p:nvCxnSpPr>
          <p:cNvPr id="1482" name="Shape 1482"/>
          <p:cNvCxnSpPr/>
          <p:nvPr/>
        </p:nvCxnSpPr>
        <p:spPr>
          <a:xfrm>
            <a:off x="446484" y="447261"/>
            <a:ext cx="8250900" cy="0"/>
          </a:xfrm>
          <a:prstGeom prst="straightConnector1">
            <a:avLst/>
          </a:prstGeom>
          <a:noFill/>
          <a:ln>
            <a:noFill/>
          </a:ln>
        </p:spPr>
      </p:cxnSp>
      <p:cxnSp>
        <p:nvCxnSpPr>
          <p:cNvPr id="1483" name="Shape 1483"/>
          <p:cNvCxnSpPr/>
          <p:nvPr/>
        </p:nvCxnSpPr>
        <p:spPr>
          <a:xfrm>
            <a:off x="446484" y="858741"/>
            <a:ext cx="8250900" cy="0"/>
          </a:xfrm>
          <a:prstGeom prst="straightConnector1">
            <a:avLst/>
          </a:prstGeom>
          <a:noFill/>
          <a:ln>
            <a:noFill/>
          </a:ln>
        </p:spPr>
      </p:cxnSp>
      <p:sp>
        <p:nvSpPr>
          <p:cNvPr id="1484" name="Shape 1484"/>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85" name="Shape 1485"/>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86" name="Shape 1486"/>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487"/>
        <p:cNvGrpSpPr/>
        <p:nvPr/>
      </p:nvGrpSpPr>
      <p:grpSpPr>
        <a:xfrm>
          <a:off x="0" y="0"/>
          <a:ext cx="0" cy="0"/>
          <a:chOff x="0" y="0"/>
          <a:chExt cx="0" cy="0"/>
        </a:xfrm>
      </p:grpSpPr>
      <p:cxnSp>
        <p:nvCxnSpPr>
          <p:cNvPr id="1488" name="Shape 1488"/>
          <p:cNvCxnSpPr/>
          <p:nvPr/>
        </p:nvCxnSpPr>
        <p:spPr>
          <a:xfrm>
            <a:off x="446484" y="447261"/>
            <a:ext cx="8250900" cy="0"/>
          </a:xfrm>
          <a:prstGeom prst="straightConnector1">
            <a:avLst/>
          </a:prstGeom>
          <a:noFill/>
          <a:ln>
            <a:noFill/>
          </a:ln>
        </p:spPr>
      </p:cxnSp>
      <p:cxnSp>
        <p:nvCxnSpPr>
          <p:cNvPr id="1489" name="Shape 1489"/>
          <p:cNvCxnSpPr/>
          <p:nvPr/>
        </p:nvCxnSpPr>
        <p:spPr>
          <a:xfrm>
            <a:off x="446484" y="858741"/>
            <a:ext cx="8250900" cy="0"/>
          </a:xfrm>
          <a:prstGeom prst="straightConnector1">
            <a:avLst/>
          </a:prstGeom>
          <a:noFill/>
          <a:ln>
            <a:noFill/>
          </a:ln>
        </p:spPr>
      </p:cxnSp>
      <p:sp>
        <p:nvSpPr>
          <p:cNvPr id="1490" name="Shape 1490"/>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491" name="Shape 1491"/>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492" name="Shape 1492"/>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493"/>
        <p:cNvGrpSpPr/>
        <p:nvPr/>
      </p:nvGrpSpPr>
      <p:grpSpPr>
        <a:xfrm>
          <a:off x="0" y="0"/>
          <a:ext cx="0" cy="0"/>
          <a:chOff x="0" y="0"/>
          <a:chExt cx="0" cy="0"/>
        </a:xfrm>
      </p:grpSpPr>
      <p:cxnSp>
        <p:nvCxnSpPr>
          <p:cNvPr id="1494" name="Shape 1494"/>
          <p:cNvCxnSpPr/>
          <p:nvPr/>
        </p:nvCxnSpPr>
        <p:spPr>
          <a:xfrm>
            <a:off x="446484" y="447261"/>
            <a:ext cx="8250900" cy="0"/>
          </a:xfrm>
          <a:prstGeom prst="straightConnector1">
            <a:avLst/>
          </a:prstGeom>
          <a:noFill/>
          <a:ln>
            <a:noFill/>
          </a:ln>
        </p:spPr>
      </p:cxnSp>
      <p:cxnSp>
        <p:nvCxnSpPr>
          <p:cNvPr id="1495" name="Shape 1495"/>
          <p:cNvCxnSpPr/>
          <p:nvPr/>
        </p:nvCxnSpPr>
        <p:spPr>
          <a:xfrm>
            <a:off x="446484" y="858741"/>
            <a:ext cx="8250900" cy="0"/>
          </a:xfrm>
          <a:prstGeom prst="straightConnector1">
            <a:avLst/>
          </a:prstGeom>
          <a:noFill/>
          <a:ln>
            <a:noFill/>
          </a:ln>
        </p:spPr>
      </p:cxnSp>
      <p:grpSp>
        <p:nvGrpSpPr>
          <p:cNvPr id="1496" name="Shape 1496"/>
          <p:cNvGrpSpPr/>
          <p:nvPr/>
        </p:nvGrpSpPr>
        <p:grpSpPr>
          <a:xfrm>
            <a:off x="446484" y="1288111"/>
            <a:ext cx="892699" cy="894222"/>
            <a:chOff x="0" y="0"/>
            <a:chExt cx="1269661" cy="1269661"/>
          </a:xfrm>
        </p:grpSpPr>
        <p:pic>
          <p:nvPicPr>
            <p:cNvPr id="1497" name="Shape 1497"/>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498" name="Shape 1498"/>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499" name="Shape 1499"/>
          <p:cNvGrpSpPr/>
          <p:nvPr/>
        </p:nvGrpSpPr>
        <p:grpSpPr>
          <a:xfrm>
            <a:off x="1518047" y="1288111"/>
            <a:ext cx="892699" cy="894222"/>
            <a:chOff x="0" y="0"/>
            <a:chExt cx="1269661" cy="1269661"/>
          </a:xfrm>
        </p:grpSpPr>
        <p:pic>
          <p:nvPicPr>
            <p:cNvPr id="1500" name="Shape 1500"/>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501" name="Shape 1501"/>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02" name="Shape 1502"/>
          <p:cNvGrpSpPr/>
          <p:nvPr/>
        </p:nvGrpSpPr>
        <p:grpSpPr>
          <a:xfrm>
            <a:off x="446484" y="2352592"/>
            <a:ext cx="892699" cy="894222"/>
            <a:chOff x="0" y="0"/>
            <a:chExt cx="1269661" cy="1269661"/>
          </a:xfrm>
        </p:grpSpPr>
        <p:pic>
          <p:nvPicPr>
            <p:cNvPr id="1503" name="Shape 1503"/>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504" name="Shape 150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05" name="Shape 1505"/>
          <p:cNvGrpSpPr/>
          <p:nvPr/>
        </p:nvGrpSpPr>
        <p:grpSpPr>
          <a:xfrm>
            <a:off x="1518047" y="2352592"/>
            <a:ext cx="892699" cy="894222"/>
            <a:chOff x="0" y="0"/>
            <a:chExt cx="1269661" cy="1269661"/>
          </a:xfrm>
        </p:grpSpPr>
        <p:pic>
          <p:nvPicPr>
            <p:cNvPr id="1506" name="Shape 1506"/>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507" name="Shape 150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08" name="Shape 1508"/>
          <p:cNvGrpSpPr/>
          <p:nvPr/>
        </p:nvGrpSpPr>
        <p:grpSpPr>
          <a:xfrm>
            <a:off x="446484" y="3434963"/>
            <a:ext cx="892699" cy="894222"/>
            <a:chOff x="0" y="0"/>
            <a:chExt cx="1269661" cy="1269661"/>
          </a:xfrm>
        </p:grpSpPr>
        <p:pic>
          <p:nvPicPr>
            <p:cNvPr id="1509" name="Shape 1509"/>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510" name="Shape 151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11" name="Shape 1511"/>
          <p:cNvGrpSpPr/>
          <p:nvPr/>
        </p:nvGrpSpPr>
        <p:grpSpPr>
          <a:xfrm>
            <a:off x="1518047" y="3434963"/>
            <a:ext cx="892699" cy="894222"/>
            <a:chOff x="0" y="0"/>
            <a:chExt cx="1269661" cy="1269661"/>
          </a:xfrm>
        </p:grpSpPr>
        <p:pic>
          <p:nvPicPr>
            <p:cNvPr id="1512" name="Shape 1512"/>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513" name="Shape 151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514" name="Shape 1514"/>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515" name="Shape 1515"/>
          <p:cNvGrpSpPr/>
          <p:nvPr/>
        </p:nvGrpSpPr>
        <p:grpSpPr>
          <a:xfrm>
            <a:off x="2848569" y="1288111"/>
            <a:ext cx="1428342" cy="1430780"/>
            <a:chOff x="0" y="0"/>
            <a:chExt cx="2031492" cy="2031492"/>
          </a:xfrm>
        </p:grpSpPr>
        <p:pic>
          <p:nvPicPr>
            <p:cNvPr id="1516" name="Shape 1516"/>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517" name="Shape 1517"/>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518" name="Shape 1518"/>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19" name="Shape 1519"/>
          <p:cNvGrpSpPr/>
          <p:nvPr/>
        </p:nvGrpSpPr>
        <p:grpSpPr>
          <a:xfrm>
            <a:off x="4473772" y="1288111"/>
            <a:ext cx="1428342" cy="1430780"/>
            <a:chOff x="0" y="0"/>
            <a:chExt cx="2031492" cy="2031492"/>
          </a:xfrm>
        </p:grpSpPr>
        <p:pic>
          <p:nvPicPr>
            <p:cNvPr id="1520" name="Shape 1520"/>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521" name="Shape 1521"/>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522" name="Shape 1522"/>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23" name="Shape 1523"/>
          <p:cNvGrpSpPr/>
          <p:nvPr/>
        </p:nvGrpSpPr>
        <p:grpSpPr>
          <a:xfrm>
            <a:off x="2848569" y="2898249"/>
            <a:ext cx="1428342" cy="1430780"/>
            <a:chOff x="0" y="0"/>
            <a:chExt cx="2031492" cy="2031492"/>
          </a:xfrm>
        </p:grpSpPr>
        <p:pic>
          <p:nvPicPr>
            <p:cNvPr id="1524" name="Shape 1524"/>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525" name="Shape 1525"/>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526" name="Shape 1526"/>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527" name="Shape 1527"/>
          <p:cNvGrpSpPr/>
          <p:nvPr/>
        </p:nvGrpSpPr>
        <p:grpSpPr>
          <a:xfrm>
            <a:off x="4473772" y="2898249"/>
            <a:ext cx="1428342" cy="1430780"/>
            <a:chOff x="0" y="0"/>
            <a:chExt cx="2031492" cy="2031492"/>
          </a:xfrm>
        </p:grpSpPr>
        <p:pic>
          <p:nvPicPr>
            <p:cNvPr id="1528" name="Shape 1528"/>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529" name="Shape 1529"/>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530" name="Shape 1530"/>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531" name="Shape 1531"/>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49720" y="420263"/>
            <a:ext cx="7886700" cy="523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9" name="Shape 119"/>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20" name="Shape 120"/>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21" name="Shape 121"/>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122" name="Shape 122"/>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23" name="Shape 123"/>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532"/>
        <p:cNvGrpSpPr/>
        <p:nvPr/>
      </p:nvGrpSpPr>
      <p:grpSpPr>
        <a:xfrm>
          <a:off x="0" y="0"/>
          <a:ext cx="0" cy="0"/>
          <a:chOff x="0" y="0"/>
          <a:chExt cx="0" cy="0"/>
        </a:xfrm>
      </p:grpSpPr>
      <p:cxnSp>
        <p:nvCxnSpPr>
          <p:cNvPr id="1533" name="Shape 1533"/>
          <p:cNvCxnSpPr/>
          <p:nvPr/>
        </p:nvCxnSpPr>
        <p:spPr>
          <a:xfrm>
            <a:off x="446484" y="447261"/>
            <a:ext cx="8250900" cy="0"/>
          </a:xfrm>
          <a:prstGeom prst="straightConnector1">
            <a:avLst/>
          </a:prstGeom>
          <a:noFill/>
          <a:ln>
            <a:noFill/>
          </a:ln>
        </p:spPr>
      </p:cxnSp>
      <p:cxnSp>
        <p:nvCxnSpPr>
          <p:cNvPr id="1534" name="Shape 1534"/>
          <p:cNvCxnSpPr/>
          <p:nvPr/>
        </p:nvCxnSpPr>
        <p:spPr>
          <a:xfrm>
            <a:off x="446484" y="858741"/>
            <a:ext cx="8250900" cy="0"/>
          </a:xfrm>
          <a:prstGeom prst="straightConnector1">
            <a:avLst/>
          </a:prstGeom>
          <a:noFill/>
          <a:ln>
            <a:noFill/>
          </a:ln>
        </p:spPr>
      </p:cxnSp>
      <p:grpSp>
        <p:nvGrpSpPr>
          <p:cNvPr id="1535" name="Shape 1535"/>
          <p:cNvGrpSpPr/>
          <p:nvPr/>
        </p:nvGrpSpPr>
        <p:grpSpPr>
          <a:xfrm>
            <a:off x="973335" y="2204996"/>
            <a:ext cx="892699" cy="894222"/>
            <a:chOff x="0" y="0"/>
            <a:chExt cx="1269661" cy="1269661"/>
          </a:xfrm>
        </p:grpSpPr>
        <p:pic>
          <p:nvPicPr>
            <p:cNvPr id="1536" name="Shape 1536"/>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537" name="Shape 153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538" name="Shape 1538"/>
          <p:cNvCxnSpPr/>
          <p:nvPr/>
        </p:nvCxnSpPr>
        <p:spPr>
          <a:xfrm rot="10800000" flipH="1">
            <a:off x="2750344" y="2284390"/>
            <a:ext cx="2626200" cy="300"/>
          </a:xfrm>
          <a:prstGeom prst="straightConnector1">
            <a:avLst/>
          </a:prstGeom>
          <a:noFill/>
          <a:ln>
            <a:noFill/>
          </a:ln>
        </p:spPr>
      </p:cxnSp>
      <p:cxnSp>
        <p:nvCxnSpPr>
          <p:cNvPr id="1539" name="Shape 1539"/>
          <p:cNvCxnSpPr/>
          <p:nvPr/>
        </p:nvCxnSpPr>
        <p:spPr>
          <a:xfrm rot="10800000" flipH="1">
            <a:off x="2750344" y="3790227"/>
            <a:ext cx="2626200" cy="300"/>
          </a:xfrm>
          <a:prstGeom prst="straightConnector1">
            <a:avLst/>
          </a:prstGeom>
          <a:noFill/>
          <a:ln>
            <a:noFill/>
          </a:ln>
        </p:spPr>
      </p:cxnSp>
      <p:sp>
        <p:nvSpPr>
          <p:cNvPr id="1540" name="Shape 1540"/>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541" name="Shape 1541"/>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542" name="Shape 1542"/>
          <p:cNvCxnSpPr/>
          <p:nvPr/>
        </p:nvCxnSpPr>
        <p:spPr>
          <a:xfrm rot="10800000" flipH="1">
            <a:off x="2750344" y="1565676"/>
            <a:ext cx="2626200" cy="300"/>
          </a:xfrm>
          <a:prstGeom prst="straightConnector1">
            <a:avLst/>
          </a:prstGeom>
          <a:noFill/>
          <a:ln>
            <a:noFill/>
          </a:ln>
        </p:spPr>
      </p:cxnSp>
      <p:sp>
        <p:nvSpPr>
          <p:cNvPr id="1543" name="Shape 1543"/>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544" name="Shape 1544"/>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545"/>
        <p:cNvGrpSpPr/>
        <p:nvPr/>
      </p:nvGrpSpPr>
      <p:grpSpPr>
        <a:xfrm>
          <a:off x="0" y="0"/>
          <a:ext cx="0" cy="0"/>
          <a:chOff x="0" y="0"/>
          <a:chExt cx="0" cy="0"/>
        </a:xfrm>
      </p:grpSpPr>
      <p:cxnSp>
        <p:nvCxnSpPr>
          <p:cNvPr id="1546" name="Shape 154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547" name="Shape 154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548" name="Shape 1548"/>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549"/>
        <p:cNvGrpSpPr/>
        <p:nvPr/>
      </p:nvGrpSpPr>
      <p:grpSpPr>
        <a:xfrm>
          <a:off x="0" y="0"/>
          <a:ext cx="0" cy="0"/>
          <a:chOff x="0" y="0"/>
          <a:chExt cx="0" cy="0"/>
        </a:xfrm>
      </p:grpSpPr>
      <p:cxnSp>
        <p:nvCxnSpPr>
          <p:cNvPr id="1550" name="Shape 155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551" name="Shape 155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552" name="Shape 155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53"/>
        <p:cNvGrpSpPr/>
        <p:nvPr/>
      </p:nvGrpSpPr>
      <p:grpSpPr>
        <a:xfrm>
          <a:off x="0" y="0"/>
          <a:ext cx="0" cy="0"/>
          <a:chOff x="0" y="0"/>
          <a:chExt cx="0" cy="0"/>
        </a:xfrm>
      </p:grpSpPr>
    </p:spTree>
  </p:cSld>
  <p:clrMapOvr>
    <a:masterClrMapping/>
  </p:clrMapOvr>
  <p:transition spd="med">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554"/>
        <p:cNvGrpSpPr/>
        <p:nvPr/>
      </p:nvGrpSpPr>
      <p:grpSpPr>
        <a:xfrm>
          <a:off x="0" y="0"/>
          <a:ext cx="0" cy="0"/>
          <a:chOff x="0" y="0"/>
          <a:chExt cx="0" cy="0"/>
        </a:xfrm>
      </p:grpSpPr>
      <p:cxnSp>
        <p:nvCxnSpPr>
          <p:cNvPr id="1555" name="Shape 1555"/>
          <p:cNvCxnSpPr/>
          <p:nvPr/>
        </p:nvCxnSpPr>
        <p:spPr>
          <a:xfrm>
            <a:off x="446484" y="447261"/>
            <a:ext cx="8250900" cy="0"/>
          </a:xfrm>
          <a:prstGeom prst="straightConnector1">
            <a:avLst/>
          </a:prstGeom>
          <a:noFill/>
          <a:ln>
            <a:noFill/>
          </a:ln>
        </p:spPr>
      </p:cxnSp>
      <p:cxnSp>
        <p:nvCxnSpPr>
          <p:cNvPr id="1556" name="Shape 1556"/>
          <p:cNvCxnSpPr/>
          <p:nvPr/>
        </p:nvCxnSpPr>
        <p:spPr>
          <a:xfrm>
            <a:off x="446484" y="858741"/>
            <a:ext cx="8250900" cy="0"/>
          </a:xfrm>
          <a:prstGeom prst="straightConnector1">
            <a:avLst/>
          </a:prstGeom>
          <a:noFill/>
          <a:ln>
            <a:noFill/>
          </a:ln>
        </p:spPr>
      </p:cxnSp>
      <p:grpSp>
        <p:nvGrpSpPr>
          <p:cNvPr id="1557" name="Shape 1557"/>
          <p:cNvGrpSpPr/>
          <p:nvPr/>
        </p:nvGrpSpPr>
        <p:grpSpPr>
          <a:xfrm>
            <a:off x="973335" y="2204996"/>
            <a:ext cx="892699" cy="894222"/>
            <a:chOff x="0" y="0"/>
            <a:chExt cx="1269661" cy="1269661"/>
          </a:xfrm>
        </p:grpSpPr>
        <p:pic>
          <p:nvPicPr>
            <p:cNvPr id="1558" name="Shape 155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559" name="Shape 1559"/>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560" name="Shape 1560"/>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561"/>
        <p:cNvGrpSpPr/>
        <p:nvPr/>
      </p:nvGrpSpPr>
      <p:grpSpPr>
        <a:xfrm>
          <a:off x="0" y="0"/>
          <a:ext cx="0" cy="0"/>
          <a:chOff x="0" y="0"/>
          <a:chExt cx="0" cy="0"/>
        </a:xfrm>
      </p:grpSpPr>
      <p:cxnSp>
        <p:nvCxnSpPr>
          <p:cNvPr id="1562" name="Shape 1562"/>
          <p:cNvCxnSpPr/>
          <p:nvPr/>
        </p:nvCxnSpPr>
        <p:spPr>
          <a:xfrm>
            <a:off x="446484" y="447261"/>
            <a:ext cx="8250900" cy="0"/>
          </a:xfrm>
          <a:prstGeom prst="straightConnector1">
            <a:avLst/>
          </a:prstGeom>
          <a:noFill/>
          <a:ln>
            <a:noFill/>
          </a:ln>
        </p:spPr>
      </p:cxnSp>
      <p:cxnSp>
        <p:nvCxnSpPr>
          <p:cNvPr id="1563" name="Shape 1563"/>
          <p:cNvCxnSpPr/>
          <p:nvPr/>
        </p:nvCxnSpPr>
        <p:spPr>
          <a:xfrm>
            <a:off x="446484" y="858741"/>
            <a:ext cx="8250900" cy="0"/>
          </a:xfrm>
          <a:prstGeom prst="straightConnector1">
            <a:avLst/>
          </a:prstGeom>
          <a:noFill/>
          <a:ln>
            <a:noFill/>
          </a:ln>
        </p:spPr>
      </p:cxnSp>
      <p:cxnSp>
        <p:nvCxnSpPr>
          <p:cNvPr id="1564" name="Shape 1564"/>
          <p:cNvCxnSpPr/>
          <p:nvPr/>
        </p:nvCxnSpPr>
        <p:spPr>
          <a:xfrm rot="10800000" flipH="1">
            <a:off x="6063258" y="1958702"/>
            <a:ext cx="2626200" cy="300"/>
          </a:xfrm>
          <a:prstGeom prst="straightConnector1">
            <a:avLst/>
          </a:prstGeom>
          <a:noFill/>
          <a:ln>
            <a:noFill/>
          </a:ln>
        </p:spPr>
      </p:cxnSp>
      <p:cxnSp>
        <p:nvCxnSpPr>
          <p:cNvPr id="1565" name="Shape 1565"/>
          <p:cNvCxnSpPr/>
          <p:nvPr/>
        </p:nvCxnSpPr>
        <p:spPr>
          <a:xfrm rot="10800000" flipH="1">
            <a:off x="446484" y="1958702"/>
            <a:ext cx="5444100" cy="300"/>
          </a:xfrm>
          <a:prstGeom prst="straightConnector1">
            <a:avLst/>
          </a:prstGeom>
          <a:noFill/>
          <a:ln>
            <a:noFill/>
          </a:ln>
        </p:spPr>
      </p:cxnSp>
      <p:sp>
        <p:nvSpPr>
          <p:cNvPr id="1566" name="Shape 1566"/>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567" name="Shape 1567"/>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568" name="Shape 1568"/>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569"/>
        <p:cNvGrpSpPr/>
        <p:nvPr/>
      </p:nvGrpSpPr>
      <p:grpSpPr>
        <a:xfrm>
          <a:off x="0" y="0"/>
          <a:ext cx="0" cy="0"/>
          <a:chOff x="0" y="0"/>
          <a:chExt cx="0" cy="0"/>
        </a:xfrm>
      </p:grpSpPr>
      <p:sp>
        <p:nvSpPr>
          <p:cNvPr id="1570" name="Shape 1570"/>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71" name="Shape 1571"/>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572" name="Shape 1572"/>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573"/>
        <p:cNvGrpSpPr/>
        <p:nvPr/>
      </p:nvGrpSpPr>
      <p:grpSpPr>
        <a:xfrm>
          <a:off x="0" y="0"/>
          <a:ext cx="0" cy="0"/>
          <a:chOff x="0" y="0"/>
          <a:chExt cx="0" cy="0"/>
        </a:xfrm>
      </p:grpSpPr>
      <p:pic>
        <p:nvPicPr>
          <p:cNvPr id="1574" name="Shape 1574"/>
          <p:cNvPicPr preferRelativeResize="0"/>
          <p:nvPr/>
        </p:nvPicPr>
        <p:blipFill rotWithShape="1">
          <a:blip r:embed="rId2">
            <a:alphaModFix/>
          </a:blip>
          <a:srcRect/>
          <a:stretch/>
        </p:blipFill>
        <p:spPr>
          <a:xfrm>
            <a:off x="2330648" y="1095492"/>
            <a:ext cx="4442473" cy="3592176"/>
          </a:xfrm>
          <a:prstGeom prst="rect">
            <a:avLst/>
          </a:prstGeom>
          <a:noFill/>
          <a:ln>
            <a:noFill/>
          </a:ln>
        </p:spPr>
      </p:pic>
      <p:cxnSp>
        <p:nvCxnSpPr>
          <p:cNvPr id="1575" name="Shape 1575"/>
          <p:cNvCxnSpPr/>
          <p:nvPr/>
        </p:nvCxnSpPr>
        <p:spPr>
          <a:xfrm>
            <a:off x="446484" y="447261"/>
            <a:ext cx="8250900" cy="0"/>
          </a:xfrm>
          <a:prstGeom prst="straightConnector1">
            <a:avLst/>
          </a:prstGeom>
          <a:noFill/>
          <a:ln>
            <a:noFill/>
          </a:ln>
        </p:spPr>
      </p:cxnSp>
      <p:cxnSp>
        <p:nvCxnSpPr>
          <p:cNvPr id="1576" name="Shape 1576"/>
          <p:cNvCxnSpPr/>
          <p:nvPr/>
        </p:nvCxnSpPr>
        <p:spPr>
          <a:xfrm>
            <a:off x="446484" y="858741"/>
            <a:ext cx="8250900" cy="0"/>
          </a:xfrm>
          <a:prstGeom prst="straightConnector1">
            <a:avLst/>
          </a:prstGeom>
          <a:noFill/>
          <a:ln>
            <a:noFill/>
          </a:ln>
        </p:spPr>
      </p:cxnSp>
      <p:sp>
        <p:nvSpPr>
          <p:cNvPr id="1577" name="Shape 1577"/>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579"/>
        <p:cNvGrpSpPr/>
        <p:nvPr/>
      </p:nvGrpSpPr>
      <p:grpSpPr>
        <a:xfrm>
          <a:off x="0" y="0"/>
          <a:ext cx="0" cy="0"/>
          <a:chOff x="0" y="0"/>
          <a:chExt cx="0" cy="0"/>
        </a:xfrm>
      </p:grpSpPr>
      <p:pic>
        <p:nvPicPr>
          <p:cNvPr id="1580" name="Shape 1580"/>
          <p:cNvPicPr preferRelativeResize="0"/>
          <p:nvPr/>
        </p:nvPicPr>
        <p:blipFill rotWithShape="1">
          <a:blip r:embed="rId2">
            <a:alphaModFix/>
          </a:blip>
          <a:srcRect/>
          <a:stretch/>
        </p:blipFill>
        <p:spPr>
          <a:xfrm>
            <a:off x="1965088" y="1096067"/>
            <a:ext cx="5111073" cy="3586884"/>
          </a:xfrm>
          <a:prstGeom prst="rect">
            <a:avLst/>
          </a:prstGeom>
          <a:noFill/>
          <a:ln>
            <a:noFill/>
          </a:ln>
        </p:spPr>
      </p:pic>
      <p:cxnSp>
        <p:nvCxnSpPr>
          <p:cNvPr id="1581" name="Shape 1581"/>
          <p:cNvCxnSpPr/>
          <p:nvPr/>
        </p:nvCxnSpPr>
        <p:spPr>
          <a:xfrm>
            <a:off x="446484" y="447261"/>
            <a:ext cx="8250900" cy="0"/>
          </a:xfrm>
          <a:prstGeom prst="straightConnector1">
            <a:avLst/>
          </a:prstGeom>
          <a:noFill/>
          <a:ln>
            <a:noFill/>
          </a:ln>
        </p:spPr>
      </p:cxnSp>
      <p:cxnSp>
        <p:nvCxnSpPr>
          <p:cNvPr id="1582" name="Shape 1582"/>
          <p:cNvCxnSpPr/>
          <p:nvPr/>
        </p:nvCxnSpPr>
        <p:spPr>
          <a:xfrm>
            <a:off x="446484" y="858741"/>
            <a:ext cx="8250900" cy="0"/>
          </a:xfrm>
          <a:prstGeom prst="straightConnector1">
            <a:avLst/>
          </a:prstGeom>
          <a:noFill/>
          <a:ln>
            <a:noFill/>
          </a:ln>
        </p:spPr>
      </p:cxnSp>
      <p:sp>
        <p:nvSpPr>
          <p:cNvPr id="1583" name="Shape 1583"/>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84" name="Shape 1584"/>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585"/>
        <p:cNvGrpSpPr/>
        <p:nvPr/>
      </p:nvGrpSpPr>
      <p:grpSpPr>
        <a:xfrm>
          <a:off x="0" y="0"/>
          <a:ext cx="0" cy="0"/>
          <a:chOff x="0" y="0"/>
          <a:chExt cx="0" cy="0"/>
        </a:xfrm>
      </p:grpSpPr>
      <p:pic>
        <p:nvPicPr>
          <p:cNvPr id="1586" name="Shape 1586"/>
          <p:cNvPicPr preferRelativeResize="0"/>
          <p:nvPr/>
        </p:nvPicPr>
        <p:blipFill rotWithShape="1">
          <a:blip r:embed="rId2">
            <a:alphaModFix/>
          </a:blip>
          <a:srcRect/>
          <a:stretch/>
        </p:blipFill>
        <p:spPr>
          <a:xfrm>
            <a:off x="2205633" y="1064481"/>
            <a:ext cx="4780416" cy="3725042"/>
          </a:xfrm>
          <a:prstGeom prst="rect">
            <a:avLst/>
          </a:prstGeom>
          <a:noFill/>
          <a:ln>
            <a:noFill/>
          </a:ln>
        </p:spPr>
      </p:pic>
      <p:cxnSp>
        <p:nvCxnSpPr>
          <p:cNvPr id="1587" name="Shape 1587"/>
          <p:cNvCxnSpPr/>
          <p:nvPr/>
        </p:nvCxnSpPr>
        <p:spPr>
          <a:xfrm>
            <a:off x="446484" y="447261"/>
            <a:ext cx="8250900" cy="0"/>
          </a:xfrm>
          <a:prstGeom prst="straightConnector1">
            <a:avLst/>
          </a:prstGeom>
          <a:noFill/>
          <a:ln>
            <a:noFill/>
          </a:ln>
        </p:spPr>
      </p:cxnSp>
      <p:cxnSp>
        <p:nvCxnSpPr>
          <p:cNvPr id="1588" name="Shape 1588"/>
          <p:cNvCxnSpPr/>
          <p:nvPr/>
        </p:nvCxnSpPr>
        <p:spPr>
          <a:xfrm>
            <a:off x="446484" y="858741"/>
            <a:ext cx="8250900" cy="0"/>
          </a:xfrm>
          <a:prstGeom prst="straightConnector1">
            <a:avLst/>
          </a:prstGeom>
          <a:noFill/>
          <a:ln>
            <a:noFill/>
          </a:ln>
        </p:spPr>
      </p:cxnSp>
      <p:sp>
        <p:nvSpPr>
          <p:cNvPr id="1589" name="Shape 1589"/>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90" name="Shape 1590"/>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4"/>
        <p:cNvGrpSpPr/>
        <p:nvPr/>
      </p:nvGrpSpPr>
      <p:grpSpPr>
        <a:xfrm>
          <a:off x="0" y="0"/>
          <a:ext cx="0" cy="0"/>
          <a:chOff x="0" y="0"/>
          <a:chExt cx="0" cy="0"/>
        </a:xfrm>
      </p:grpSpPr>
      <p:sp>
        <p:nvSpPr>
          <p:cNvPr id="125" name="Shape 125"/>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26" name="Shape 126"/>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27" name="Shape 127"/>
          <p:cNvPicPr preferRelativeResize="0"/>
          <p:nvPr/>
        </p:nvPicPr>
        <p:blipFill rotWithShape="1">
          <a:blip r:embed="rId2">
            <a:alphaModFix/>
          </a:blip>
          <a:srcRect/>
          <a:stretch/>
        </p:blipFill>
        <p:spPr>
          <a:xfrm>
            <a:off x="8515352" y="4790686"/>
            <a:ext cx="224781" cy="224391"/>
          </a:xfrm>
          <a:prstGeom prst="rect">
            <a:avLst/>
          </a:prstGeom>
          <a:noFill/>
          <a:ln>
            <a:noFill/>
          </a:ln>
        </p:spPr>
      </p:pic>
    </p:spTree>
  </p:cSld>
  <p:clrMapOvr>
    <a:masterClrMapping/>
  </p:clrMapOvr>
  <p:transition spd="med">
    <p:fade thruBlk="1"/>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591"/>
        <p:cNvGrpSpPr/>
        <p:nvPr/>
      </p:nvGrpSpPr>
      <p:grpSpPr>
        <a:xfrm>
          <a:off x="0" y="0"/>
          <a:ext cx="0" cy="0"/>
          <a:chOff x="0" y="0"/>
          <a:chExt cx="0" cy="0"/>
        </a:xfrm>
      </p:grpSpPr>
      <p:pic>
        <p:nvPicPr>
          <p:cNvPr id="1592" name="Shape 1592"/>
          <p:cNvPicPr preferRelativeResize="0"/>
          <p:nvPr/>
        </p:nvPicPr>
        <p:blipFill rotWithShape="1">
          <a:blip r:embed="rId2">
            <a:alphaModFix/>
          </a:blip>
          <a:srcRect/>
          <a:stretch/>
        </p:blipFill>
        <p:spPr>
          <a:xfrm>
            <a:off x="714375" y="925270"/>
            <a:ext cx="2824033" cy="4225027"/>
          </a:xfrm>
          <a:prstGeom prst="rect">
            <a:avLst/>
          </a:prstGeom>
          <a:noFill/>
          <a:ln>
            <a:noFill/>
          </a:ln>
        </p:spPr>
      </p:pic>
      <p:pic>
        <p:nvPicPr>
          <p:cNvPr id="1593" name="Shape 1593"/>
          <p:cNvPicPr preferRelativeResize="0"/>
          <p:nvPr/>
        </p:nvPicPr>
        <p:blipFill rotWithShape="1">
          <a:blip r:embed="rId3">
            <a:alphaModFix/>
          </a:blip>
          <a:srcRect/>
          <a:stretch/>
        </p:blipFill>
        <p:spPr>
          <a:xfrm>
            <a:off x="3286125" y="966083"/>
            <a:ext cx="2580892" cy="3831120"/>
          </a:xfrm>
          <a:prstGeom prst="rect">
            <a:avLst/>
          </a:prstGeom>
          <a:noFill/>
          <a:ln>
            <a:noFill/>
          </a:ln>
        </p:spPr>
      </p:pic>
      <p:pic>
        <p:nvPicPr>
          <p:cNvPr id="1594" name="Shape 1594"/>
          <p:cNvPicPr preferRelativeResize="0"/>
          <p:nvPr/>
        </p:nvPicPr>
        <p:blipFill rotWithShape="1">
          <a:blip r:embed="rId4">
            <a:alphaModFix/>
          </a:blip>
          <a:srcRect/>
          <a:stretch/>
        </p:blipFill>
        <p:spPr>
          <a:xfrm>
            <a:off x="5982891" y="957138"/>
            <a:ext cx="2082696" cy="3818718"/>
          </a:xfrm>
          <a:prstGeom prst="rect">
            <a:avLst/>
          </a:prstGeom>
          <a:noFill/>
          <a:ln>
            <a:noFill/>
          </a:ln>
        </p:spPr>
      </p:pic>
      <p:cxnSp>
        <p:nvCxnSpPr>
          <p:cNvPr id="1595" name="Shape 1595"/>
          <p:cNvCxnSpPr/>
          <p:nvPr/>
        </p:nvCxnSpPr>
        <p:spPr>
          <a:xfrm>
            <a:off x="446484" y="447261"/>
            <a:ext cx="8250900" cy="0"/>
          </a:xfrm>
          <a:prstGeom prst="straightConnector1">
            <a:avLst/>
          </a:prstGeom>
          <a:noFill/>
          <a:ln>
            <a:noFill/>
          </a:ln>
        </p:spPr>
      </p:cxnSp>
      <p:cxnSp>
        <p:nvCxnSpPr>
          <p:cNvPr id="1596" name="Shape 1596"/>
          <p:cNvCxnSpPr/>
          <p:nvPr/>
        </p:nvCxnSpPr>
        <p:spPr>
          <a:xfrm>
            <a:off x="446484" y="858741"/>
            <a:ext cx="8250900" cy="0"/>
          </a:xfrm>
          <a:prstGeom prst="straightConnector1">
            <a:avLst/>
          </a:prstGeom>
          <a:noFill/>
          <a:ln>
            <a:noFill/>
          </a:ln>
        </p:spPr>
      </p:cxnSp>
      <p:sp>
        <p:nvSpPr>
          <p:cNvPr id="1597" name="Shape 1597"/>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598" name="Shape 1598"/>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599" name="Shape 1599"/>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600" name="Shape 1600"/>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601"/>
        <p:cNvGrpSpPr/>
        <p:nvPr/>
      </p:nvGrpSpPr>
      <p:grpSpPr>
        <a:xfrm>
          <a:off x="0" y="0"/>
          <a:ext cx="0" cy="0"/>
          <a:chOff x="0" y="0"/>
          <a:chExt cx="0" cy="0"/>
        </a:xfrm>
      </p:grpSpPr>
      <p:cxnSp>
        <p:nvCxnSpPr>
          <p:cNvPr id="1602" name="Shape 160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603" name="Shape 160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604" name="Shape 1604"/>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605" name="Shape 1605"/>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7874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606"/>
        <p:cNvGrpSpPr/>
        <p:nvPr/>
      </p:nvGrpSpPr>
      <p:grpSpPr>
        <a:xfrm>
          <a:off x="0" y="0"/>
          <a:ext cx="0" cy="0"/>
          <a:chOff x="0" y="0"/>
          <a:chExt cx="0" cy="0"/>
        </a:xfrm>
      </p:grpSpPr>
      <p:cxnSp>
        <p:nvCxnSpPr>
          <p:cNvPr id="1607" name="Shape 1607"/>
          <p:cNvCxnSpPr/>
          <p:nvPr/>
        </p:nvCxnSpPr>
        <p:spPr>
          <a:xfrm>
            <a:off x="446484" y="447261"/>
            <a:ext cx="8250900" cy="0"/>
          </a:xfrm>
          <a:prstGeom prst="straightConnector1">
            <a:avLst/>
          </a:prstGeom>
          <a:noFill/>
          <a:ln>
            <a:noFill/>
          </a:ln>
        </p:spPr>
      </p:cxnSp>
      <p:cxnSp>
        <p:nvCxnSpPr>
          <p:cNvPr id="1608" name="Shape 1608"/>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609"/>
        <p:cNvGrpSpPr/>
        <p:nvPr/>
      </p:nvGrpSpPr>
      <p:grpSpPr>
        <a:xfrm>
          <a:off x="0" y="0"/>
          <a:ext cx="0" cy="0"/>
          <a:chOff x="0" y="0"/>
          <a:chExt cx="0" cy="0"/>
        </a:xfrm>
      </p:grpSpPr>
      <p:cxnSp>
        <p:nvCxnSpPr>
          <p:cNvPr id="1610" name="Shape 1610"/>
          <p:cNvCxnSpPr/>
          <p:nvPr/>
        </p:nvCxnSpPr>
        <p:spPr>
          <a:xfrm>
            <a:off x="446484" y="447261"/>
            <a:ext cx="8250900" cy="0"/>
          </a:xfrm>
          <a:prstGeom prst="straightConnector1">
            <a:avLst/>
          </a:prstGeom>
          <a:noFill/>
          <a:ln>
            <a:noFill/>
          </a:ln>
        </p:spPr>
      </p:cxnSp>
      <p:cxnSp>
        <p:nvCxnSpPr>
          <p:cNvPr id="1611" name="Shape 1611"/>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612"/>
        <p:cNvGrpSpPr/>
        <p:nvPr/>
      </p:nvGrpSpPr>
      <p:grpSpPr>
        <a:xfrm>
          <a:off x="0" y="0"/>
          <a:ext cx="0" cy="0"/>
          <a:chOff x="0" y="0"/>
          <a:chExt cx="0" cy="0"/>
        </a:xfrm>
      </p:grpSpPr>
      <p:cxnSp>
        <p:nvCxnSpPr>
          <p:cNvPr id="1613" name="Shape 1613"/>
          <p:cNvCxnSpPr/>
          <p:nvPr/>
        </p:nvCxnSpPr>
        <p:spPr>
          <a:xfrm>
            <a:off x="446484" y="447261"/>
            <a:ext cx="8250900" cy="0"/>
          </a:xfrm>
          <a:prstGeom prst="straightConnector1">
            <a:avLst/>
          </a:prstGeom>
          <a:noFill/>
          <a:ln>
            <a:noFill/>
          </a:ln>
        </p:spPr>
      </p:cxnSp>
      <p:cxnSp>
        <p:nvCxnSpPr>
          <p:cNvPr id="1614" name="Shape 1614"/>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615"/>
        <p:cNvGrpSpPr/>
        <p:nvPr/>
      </p:nvGrpSpPr>
      <p:grpSpPr>
        <a:xfrm>
          <a:off x="0" y="0"/>
          <a:ext cx="0" cy="0"/>
          <a:chOff x="0" y="0"/>
          <a:chExt cx="0" cy="0"/>
        </a:xfrm>
      </p:grpSpPr>
      <p:cxnSp>
        <p:nvCxnSpPr>
          <p:cNvPr id="1616" name="Shape 1616"/>
          <p:cNvCxnSpPr/>
          <p:nvPr/>
        </p:nvCxnSpPr>
        <p:spPr>
          <a:xfrm>
            <a:off x="446484" y="447261"/>
            <a:ext cx="8250900" cy="0"/>
          </a:xfrm>
          <a:prstGeom prst="straightConnector1">
            <a:avLst/>
          </a:prstGeom>
          <a:noFill/>
          <a:ln>
            <a:noFill/>
          </a:ln>
        </p:spPr>
      </p:cxnSp>
      <p:cxnSp>
        <p:nvCxnSpPr>
          <p:cNvPr id="1617" name="Shape 161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618"/>
        <p:cNvGrpSpPr/>
        <p:nvPr/>
      </p:nvGrpSpPr>
      <p:grpSpPr>
        <a:xfrm>
          <a:off x="0" y="0"/>
          <a:ext cx="0" cy="0"/>
          <a:chOff x="0" y="0"/>
          <a:chExt cx="0" cy="0"/>
        </a:xfrm>
      </p:grpSpPr>
      <p:cxnSp>
        <p:nvCxnSpPr>
          <p:cNvPr id="1619" name="Shape 1619"/>
          <p:cNvCxnSpPr/>
          <p:nvPr/>
        </p:nvCxnSpPr>
        <p:spPr>
          <a:xfrm>
            <a:off x="446484" y="447261"/>
            <a:ext cx="8250900" cy="0"/>
          </a:xfrm>
          <a:prstGeom prst="straightConnector1">
            <a:avLst/>
          </a:prstGeom>
          <a:noFill/>
          <a:ln>
            <a:noFill/>
          </a:ln>
        </p:spPr>
      </p:cxnSp>
      <p:cxnSp>
        <p:nvCxnSpPr>
          <p:cNvPr id="1620" name="Shape 162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621"/>
        <p:cNvGrpSpPr/>
        <p:nvPr/>
      </p:nvGrpSpPr>
      <p:grpSpPr>
        <a:xfrm>
          <a:off x="0" y="0"/>
          <a:ext cx="0" cy="0"/>
          <a:chOff x="0" y="0"/>
          <a:chExt cx="0" cy="0"/>
        </a:xfrm>
      </p:grpSpPr>
      <p:cxnSp>
        <p:nvCxnSpPr>
          <p:cNvPr id="1622" name="Shape 1622"/>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623" name="Shape 1623"/>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624" name="Shape 1624"/>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625" name="Shape 162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626"/>
        <p:cNvGrpSpPr/>
        <p:nvPr/>
      </p:nvGrpSpPr>
      <p:grpSpPr>
        <a:xfrm>
          <a:off x="0" y="0"/>
          <a:ext cx="0" cy="0"/>
          <a:chOff x="0" y="0"/>
          <a:chExt cx="0" cy="0"/>
        </a:xfrm>
      </p:grpSpPr>
      <p:sp>
        <p:nvSpPr>
          <p:cNvPr id="1627" name="Shape 1627"/>
          <p:cNvSpPr/>
          <p:nvPr/>
        </p:nvSpPr>
        <p:spPr>
          <a:xfrm>
            <a:off x="416100" y="354326"/>
            <a:ext cx="605700" cy="119100"/>
          </a:xfrm>
          <a:prstGeom prst="rect">
            <a:avLst/>
          </a:prstGeom>
          <a:solidFill>
            <a:srgbClr val="000000"/>
          </a:solidFill>
          <a:ln>
            <a:noFill/>
          </a:ln>
        </p:spPr>
        <p:txBody>
          <a:bodyPr spcFirstLastPara="1" wrap="square" lIns="45650" tIns="32150" rIns="45650" bIns="3215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000000"/>
              </a:solidFill>
              <a:latin typeface="Arial"/>
              <a:ea typeface="Arial"/>
              <a:cs typeface="Arial"/>
              <a:sym typeface="Arial"/>
            </a:endParaRPr>
          </a:p>
        </p:txBody>
      </p:sp>
      <p:sp>
        <p:nvSpPr>
          <p:cNvPr id="1628" name="Shape 1628"/>
          <p:cNvSpPr/>
          <p:nvPr/>
        </p:nvSpPr>
        <p:spPr>
          <a:xfrm>
            <a:off x="272500" y="4709350"/>
            <a:ext cx="8407500" cy="4308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PRODUCT</a:t>
            </a:r>
            <a:endParaRPr sz="1000"/>
          </a:p>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GENERAL ASSEMBLY	</a:t>
            </a:r>
            <a:endParaRPr sz="1000"/>
          </a:p>
        </p:txBody>
      </p:sp>
      <p:cxnSp>
        <p:nvCxnSpPr>
          <p:cNvPr id="1629" name="Shape 1629"/>
          <p:cNvCxnSpPr/>
          <p:nvPr/>
        </p:nvCxnSpPr>
        <p:spPr>
          <a:xfrm>
            <a:off x="368201" y="4736805"/>
            <a:ext cx="8311800" cy="0"/>
          </a:xfrm>
          <a:prstGeom prst="straightConnector1">
            <a:avLst/>
          </a:prstGeom>
          <a:noFill/>
          <a:ln w="9525" cap="flat" cmpd="sng">
            <a:solidFill>
              <a:srgbClr val="000000"/>
            </a:solidFill>
            <a:prstDash val="solid"/>
            <a:round/>
            <a:headEnd type="none" w="sm" len="sm"/>
            <a:tailEnd type="none" w="sm" len="sm"/>
          </a:ln>
        </p:spPr>
      </p:cxnSp>
      <p:pic>
        <p:nvPicPr>
          <p:cNvPr id="1630" name="Shape 1630"/>
          <p:cNvPicPr preferRelativeResize="0"/>
          <p:nvPr/>
        </p:nvPicPr>
        <p:blipFill rotWithShape="1">
          <a:blip r:embed="rId2">
            <a:alphaModFix/>
          </a:blip>
          <a:srcRect/>
          <a:stretch/>
        </p:blipFill>
        <p:spPr>
          <a:xfrm>
            <a:off x="8469249" y="4793524"/>
            <a:ext cx="209638" cy="209273"/>
          </a:xfrm>
          <a:prstGeom prst="rect">
            <a:avLst/>
          </a:prstGeom>
          <a:noFill/>
          <a:ln>
            <a:noFill/>
          </a:ln>
        </p:spPr>
      </p:pic>
      <p:sp>
        <p:nvSpPr>
          <p:cNvPr id="1631" name="Shape 1631"/>
          <p:cNvSpPr txBox="1">
            <a:spLocks noGrp="1"/>
          </p:cNvSpPr>
          <p:nvPr>
            <p:ph type="title"/>
          </p:nvPr>
        </p:nvSpPr>
        <p:spPr>
          <a:xfrm>
            <a:off x="320275" y="517574"/>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8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632" name="Shape 1632"/>
          <p:cNvSpPr txBox="1">
            <a:spLocks noGrp="1"/>
          </p:cNvSpPr>
          <p:nvPr>
            <p:ph type="body" idx="1"/>
          </p:nvPr>
        </p:nvSpPr>
        <p:spPr>
          <a:xfrm>
            <a:off x="204163" y="939201"/>
            <a:ext cx="8491200" cy="3797700"/>
          </a:xfrm>
          <a:prstGeom prst="rect">
            <a:avLst/>
          </a:prstGeom>
          <a:noFill/>
          <a:ln>
            <a:noFill/>
          </a:ln>
        </p:spPr>
        <p:txBody>
          <a:bodyPr spcFirstLastPara="1" wrap="square" lIns="64325" tIns="64325" rIns="64325" bIns="64325" anchor="t" anchorCtr="0"/>
          <a:lstStyle>
            <a:lvl1pPr marL="457200" marR="0" lvl="0" indent="-228600" algn="l" rtl="0">
              <a:lnSpc>
                <a:spcPct val="115000"/>
              </a:lnSpc>
              <a:spcBef>
                <a:spcPts val="700"/>
              </a:spcBef>
              <a:spcAft>
                <a:spcPts val="0"/>
              </a:spcAft>
              <a:buClr>
                <a:srgbClr val="000000"/>
              </a:buClr>
              <a:buSzPts val="1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4pPr>
            <a:lvl5pPr marL="2286000" marR="0" lvl="4" indent="-228600" algn="l" rtl="0">
              <a:lnSpc>
                <a:spcPct val="115000"/>
              </a:lnSpc>
              <a:spcBef>
                <a:spcPts val="700"/>
              </a:spcBef>
              <a:spcAft>
                <a:spcPts val="0"/>
              </a:spcAft>
              <a:buClr>
                <a:srgbClr val="000000"/>
              </a:buClr>
              <a:buSzPts val="1000"/>
              <a:buFont typeface="Merriweather Sans"/>
              <a:buNone/>
              <a:defRPr sz="2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633" name="Shape 1633"/>
          <p:cNvSpPr txBox="1">
            <a:spLocks noGrp="1"/>
          </p:cNvSpPr>
          <p:nvPr>
            <p:ph type="sldNum" idx="12"/>
          </p:nvPr>
        </p:nvSpPr>
        <p:spPr>
          <a:xfrm>
            <a:off x="0" y="0"/>
            <a:ext cx="2109300" cy="2112900"/>
          </a:xfrm>
          <a:prstGeom prst="rect">
            <a:avLst/>
          </a:prstGeom>
          <a:noFill/>
          <a:ln>
            <a:noFill/>
          </a:ln>
        </p:spPr>
        <p:txBody>
          <a:bodyPr spcFirstLastPara="1" wrap="square" lIns="64325" tIns="32150" rIns="64325" bIns="32150" anchor="t"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28"/>
        <p:cNvGrpSpPr/>
        <p:nvPr/>
      </p:nvGrpSpPr>
      <p:grpSpPr>
        <a:xfrm>
          <a:off x="0" y="0"/>
          <a:ext cx="0" cy="0"/>
          <a:chOff x="0" y="0"/>
          <a:chExt cx="0" cy="0"/>
        </a:xfrm>
      </p:grpSpPr>
      <p:cxnSp>
        <p:nvCxnSpPr>
          <p:cNvPr id="129" name="Shape 129"/>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130" name="Shape 130"/>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131" name="Shape 131"/>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32" name="Shape 132"/>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33" name="Shape 133"/>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34" name="Shape 134"/>
          <p:cNvSpPr txBox="1">
            <a:spLocks noGrp="1"/>
          </p:cNvSpPr>
          <p:nvPr>
            <p:ph type="title"/>
          </p:nvPr>
        </p:nvSpPr>
        <p:spPr>
          <a:xfrm>
            <a:off x="348699" y="447262"/>
            <a:ext cx="8324100" cy="469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135"/>
        <p:cNvGrpSpPr/>
        <p:nvPr/>
      </p:nvGrpSpPr>
      <p:grpSpPr>
        <a:xfrm>
          <a:off x="0" y="0"/>
          <a:ext cx="0" cy="0"/>
          <a:chOff x="0" y="0"/>
          <a:chExt cx="0" cy="0"/>
        </a:xfrm>
      </p:grpSpPr>
      <p:cxnSp>
        <p:nvCxnSpPr>
          <p:cNvPr id="136" name="Shape 136"/>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37" name="Shape 137"/>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38" name="Shape 138"/>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39" name="Shape 139"/>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0" name="Shape 140"/>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41" name="Shape 141"/>
          <p:cNvSpPr txBox="1">
            <a:spLocks noGrp="1"/>
          </p:cNvSpPr>
          <p:nvPr>
            <p:ph type="title"/>
          </p:nvPr>
        </p:nvSpPr>
        <p:spPr>
          <a:xfrm>
            <a:off x="348699" y="422770"/>
            <a:ext cx="8324100" cy="51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42"/>
        <p:cNvGrpSpPr/>
        <p:nvPr/>
      </p:nvGrpSpPr>
      <p:grpSpPr>
        <a:xfrm>
          <a:off x="0" y="0"/>
          <a:ext cx="0" cy="0"/>
          <a:chOff x="0" y="0"/>
          <a:chExt cx="0" cy="0"/>
        </a:xfrm>
      </p:grpSpPr>
      <p:cxnSp>
        <p:nvCxnSpPr>
          <p:cNvPr id="143" name="Shape 143"/>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44" name="Shape 144"/>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45" name="Shape 145"/>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46" name="Shape 146"/>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7" name="Shape 147"/>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148" name="Shape 148"/>
          <p:cNvSpPr txBox="1">
            <a:spLocks noGrp="1"/>
          </p:cNvSpPr>
          <p:nvPr>
            <p:ph type="title"/>
          </p:nvPr>
        </p:nvSpPr>
        <p:spPr>
          <a:xfrm>
            <a:off x="348699" y="422770"/>
            <a:ext cx="8324100" cy="510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 name="Shape 149"/>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a:solidFill>
                  <a:schemeClr val="lt1"/>
                </a:solidFill>
                <a:latin typeface="Roboto"/>
                <a:ea typeface="Roboto"/>
                <a:cs typeface="Roboto"/>
                <a:sym typeface="Roboto"/>
              </a:rPr>
              <a:t>Q&amp;A</a:t>
            </a:r>
            <a:endParaRPr sz="1100"/>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dy Copy" type="tx">
  <p:cSld name="TITLE_AND_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1" i="0" u="none" strike="noStrike" cap="none">
                <a:solidFill>
                  <a:srgbClr val="000000"/>
                </a:solidFill>
                <a:latin typeface="Helvetica Neue"/>
                <a:ea typeface="Helvetica Neue"/>
                <a:cs typeface="Helvetica Neue"/>
                <a:sym typeface="Helvetica Neue"/>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17" name="Shape 17"/>
          <p:cNvSpPr txBox="1">
            <a:spLocks noGrp="1"/>
          </p:cNvSpPr>
          <p:nvPr>
            <p:ph type="subTitle" idx="1"/>
          </p:nvPr>
        </p:nvSpPr>
        <p:spPr>
          <a:xfrm>
            <a:off x="320275" y="941000"/>
            <a:ext cx="8362200" cy="37754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800"/>
              <a:buFont typeface="Georgia"/>
              <a:buNone/>
              <a:defRPr sz="18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2pPr>
            <a:lvl3pPr marL="0" marR="0" lvl="2"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3pPr>
            <a:lvl4pPr marL="0" marR="0" lvl="3"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4pPr>
            <a:lvl5pPr marL="0" marR="0" lvl="4"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5pPr>
            <a:lvl6pPr marL="0" marR="0" lvl="5"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6pPr>
            <a:lvl7pPr marL="0" marR="0" lvl="6"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7pPr>
            <a:lvl8pPr marL="0" marR="0" lvl="7"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8pPr>
            <a:lvl9pPr marL="0" marR="0" lvl="8"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2">
            <a:alphaModFix/>
          </a:blip>
          <a:srcRect/>
          <a:stretch/>
        </p:blipFill>
        <p:spPr>
          <a:xfrm>
            <a:off x="2330650" y="1095493"/>
            <a:ext cx="4465692" cy="3617233"/>
          </a:xfrm>
          <a:prstGeom prst="rect">
            <a:avLst/>
          </a:prstGeom>
          <a:noFill/>
          <a:ln>
            <a:noFill/>
          </a:ln>
        </p:spPr>
      </p:pic>
      <p:cxnSp>
        <p:nvCxnSpPr>
          <p:cNvPr id="152" name="Shape 152"/>
          <p:cNvCxnSpPr/>
          <p:nvPr/>
        </p:nvCxnSpPr>
        <p:spPr>
          <a:xfrm>
            <a:off x="446485" y="447261"/>
            <a:ext cx="8250900" cy="0"/>
          </a:xfrm>
          <a:prstGeom prst="straightConnector1">
            <a:avLst/>
          </a:prstGeom>
          <a:noFill/>
          <a:ln>
            <a:noFill/>
          </a:ln>
        </p:spPr>
      </p:cxnSp>
      <p:cxnSp>
        <p:nvCxnSpPr>
          <p:cNvPr id="153" name="Shape 153"/>
          <p:cNvCxnSpPr/>
          <p:nvPr/>
        </p:nvCxnSpPr>
        <p:spPr>
          <a:xfrm>
            <a:off x="446485" y="858741"/>
            <a:ext cx="8250900" cy="0"/>
          </a:xfrm>
          <a:prstGeom prst="straightConnector1">
            <a:avLst/>
          </a:prstGeom>
          <a:noFill/>
          <a:ln>
            <a:noFill/>
          </a:ln>
        </p:spPr>
      </p:cxnSp>
      <p:sp>
        <p:nvSpPr>
          <p:cNvPr id="154" name="Shape 154"/>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2">
            <a:alphaModFix/>
          </a:blip>
          <a:srcRect/>
          <a:stretch/>
        </p:blipFill>
        <p:spPr>
          <a:xfrm>
            <a:off x="1965088" y="1096067"/>
            <a:ext cx="5137787" cy="3611902"/>
          </a:xfrm>
          <a:prstGeom prst="rect">
            <a:avLst/>
          </a:prstGeom>
          <a:noFill/>
          <a:ln>
            <a:noFill/>
          </a:ln>
        </p:spPr>
      </p:pic>
      <p:cxnSp>
        <p:nvCxnSpPr>
          <p:cNvPr id="157" name="Shape 157"/>
          <p:cNvCxnSpPr/>
          <p:nvPr/>
        </p:nvCxnSpPr>
        <p:spPr>
          <a:xfrm>
            <a:off x="446485" y="447261"/>
            <a:ext cx="8250900" cy="0"/>
          </a:xfrm>
          <a:prstGeom prst="straightConnector1">
            <a:avLst/>
          </a:prstGeom>
          <a:noFill/>
          <a:ln>
            <a:noFill/>
          </a:ln>
        </p:spPr>
      </p:cxnSp>
      <p:cxnSp>
        <p:nvCxnSpPr>
          <p:cNvPr id="158" name="Shape 158"/>
          <p:cNvCxnSpPr/>
          <p:nvPr/>
        </p:nvCxnSpPr>
        <p:spPr>
          <a:xfrm>
            <a:off x="446485" y="858741"/>
            <a:ext cx="8250900" cy="0"/>
          </a:xfrm>
          <a:prstGeom prst="straightConnector1">
            <a:avLst/>
          </a:prstGeom>
          <a:noFill/>
          <a:ln>
            <a:noFill/>
          </a:ln>
        </p:spPr>
      </p:cxnSp>
      <p:sp>
        <p:nvSpPr>
          <p:cNvPr id="159" name="Shape 159"/>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2205633" y="1064482"/>
            <a:ext cx="4805402" cy="3751023"/>
          </a:xfrm>
          <a:prstGeom prst="rect">
            <a:avLst/>
          </a:prstGeom>
          <a:noFill/>
          <a:ln>
            <a:noFill/>
          </a:ln>
        </p:spPr>
      </p:pic>
      <p:cxnSp>
        <p:nvCxnSpPr>
          <p:cNvPr id="162" name="Shape 162"/>
          <p:cNvCxnSpPr/>
          <p:nvPr/>
        </p:nvCxnSpPr>
        <p:spPr>
          <a:xfrm>
            <a:off x="446485" y="447261"/>
            <a:ext cx="8250900" cy="0"/>
          </a:xfrm>
          <a:prstGeom prst="straightConnector1">
            <a:avLst/>
          </a:prstGeom>
          <a:noFill/>
          <a:ln>
            <a:noFill/>
          </a:ln>
        </p:spPr>
      </p:cxnSp>
      <p:cxnSp>
        <p:nvCxnSpPr>
          <p:cNvPr id="163" name="Shape 163"/>
          <p:cNvCxnSpPr/>
          <p:nvPr/>
        </p:nvCxnSpPr>
        <p:spPr>
          <a:xfrm>
            <a:off x="446485" y="858741"/>
            <a:ext cx="8250900" cy="0"/>
          </a:xfrm>
          <a:prstGeom prst="straightConnector1">
            <a:avLst/>
          </a:prstGeom>
          <a:noFill/>
          <a:ln>
            <a:noFill/>
          </a:ln>
        </p:spPr>
      </p:cxnSp>
      <p:sp>
        <p:nvSpPr>
          <p:cNvPr id="164" name="Shape 164"/>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65"/>
        <p:cNvGrpSpPr/>
        <p:nvPr/>
      </p:nvGrpSpPr>
      <p:grpSpPr>
        <a:xfrm>
          <a:off x="0" y="0"/>
          <a:ext cx="0" cy="0"/>
          <a:chOff x="0" y="0"/>
          <a:chExt cx="0" cy="0"/>
        </a:xfrm>
      </p:grpSpPr>
      <p:pic>
        <p:nvPicPr>
          <p:cNvPr id="166" name="Shape 166"/>
          <p:cNvPicPr preferRelativeResize="0"/>
          <p:nvPr/>
        </p:nvPicPr>
        <p:blipFill rotWithShape="1">
          <a:blip r:embed="rId2">
            <a:alphaModFix/>
          </a:blip>
          <a:srcRect/>
          <a:stretch/>
        </p:blipFill>
        <p:spPr>
          <a:xfrm>
            <a:off x="714375" y="925271"/>
            <a:ext cx="2838794" cy="4254495"/>
          </a:xfrm>
          <a:prstGeom prst="rect">
            <a:avLst/>
          </a:prstGeom>
          <a:noFill/>
          <a:ln>
            <a:noFill/>
          </a:ln>
        </p:spPr>
      </p:pic>
      <p:pic>
        <p:nvPicPr>
          <p:cNvPr id="167" name="Shape 167"/>
          <p:cNvPicPr preferRelativeResize="0"/>
          <p:nvPr/>
        </p:nvPicPr>
        <p:blipFill rotWithShape="1">
          <a:blip r:embed="rId3">
            <a:alphaModFix/>
          </a:blip>
          <a:srcRect/>
          <a:stretch/>
        </p:blipFill>
        <p:spPr>
          <a:xfrm>
            <a:off x="3286125" y="966085"/>
            <a:ext cx="2594381" cy="3857837"/>
          </a:xfrm>
          <a:prstGeom prst="rect">
            <a:avLst/>
          </a:prstGeom>
          <a:noFill/>
          <a:ln>
            <a:noFill/>
          </a:ln>
        </p:spPr>
      </p:pic>
      <p:pic>
        <p:nvPicPr>
          <p:cNvPr id="168" name="Shape 168"/>
          <p:cNvPicPr preferRelativeResize="0"/>
          <p:nvPr/>
        </p:nvPicPr>
        <p:blipFill rotWithShape="1">
          <a:blip r:embed="rId4">
            <a:alphaModFix/>
          </a:blip>
          <a:srcRect/>
          <a:stretch/>
        </p:blipFill>
        <p:spPr>
          <a:xfrm>
            <a:off x="5982890" y="957140"/>
            <a:ext cx="2093581" cy="3845352"/>
          </a:xfrm>
          <a:prstGeom prst="rect">
            <a:avLst/>
          </a:prstGeom>
          <a:noFill/>
          <a:ln>
            <a:noFill/>
          </a:ln>
        </p:spPr>
      </p:pic>
      <p:cxnSp>
        <p:nvCxnSpPr>
          <p:cNvPr id="169" name="Shape 169"/>
          <p:cNvCxnSpPr/>
          <p:nvPr/>
        </p:nvCxnSpPr>
        <p:spPr>
          <a:xfrm>
            <a:off x="446485" y="447261"/>
            <a:ext cx="8250900" cy="0"/>
          </a:xfrm>
          <a:prstGeom prst="straightConnector1">
            <a:avLst/>
          </a:prstGeom>
          <a:noFill/>
          <a:ln>
            <a:noFill/>
          </a:ln>
        </p:spPr>
      </p:cxnSp>
      <p:cxnSp>
        <p:nvCxnSpPr>
          <p:cNvPr id="170" name="Shape 170"/>
          <p:cNvCxnSpPr/>
          <p:nvPr/>
        </p:nvCxnSpPr>
        <p:spPr>
          <a:xfrm>
            <a:off x="446485" y="858741"/>
            <a:ext cx="8250900" cy="0"/>
          </a:xfrm>
          <a:prstGeom prst="straightConnector1">
            <a:avLst/>
          </a:prstGeom>
          <a:noFill/>
          <a:ln>
            <a:noFill/>
          </a:ln>
        </p:spPr>
      </p:cxnSp>
      <p:sp>
        <p:nvSpPr>
          <p:cNvPr id="171" name="Shape 171"/>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72" name="Shape 172"/>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73" name="Shape 173"/>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6" name="Shape 176"/>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77" name="Shape 177"/>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78" name="Shape 178"/>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79" name="Shape 179"/>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80" name="Shape 180"/>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81" name="Shape 181"/>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82" name="Shape 182"/>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83" name="Shape 183"/>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84" name="Shape 184"/>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85" name="Shape 185"/>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186" name="Shape 186"/>
          <p:cNvGrpSpPr/>
          <p:nvPr/>
        </p:nvGrpSpPr>
        <p:grpSpPr>
          <a:xfrm>
            <a:off x="6194126" y="1158101"/>
            <a:ext cx="1839645" cy="1910613"/>
            <a:chOff x="1020750" y="2355030"/>
            <a:chExt cx="1839645" cy="1910613"/>
          </a:xfrm>
        </p:grpSpPr>
        <p:sp>
          <p:nvSpPr>
            <p:cNvPr id="187" name="Shape 187"/>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188" name="Shape 188"/>
            <p:cNvGrpSpPr/>
            <p:nvPr/>
          </p:nvGrpSpPr>
          <p:grpSpPr>
            <a:xfrm>
              <a:off x="2584713" y="3989961"/>
              <a:ext cx="275682" cy="275682"/>
              <a:chOff x="2893512" y="3993856"/>
              <a:chExt cx="275682" cy="275682"/>
            </a:xfrm>
          </p:grpSpPr>
          <p:sp>
            <p:nvSpPr>
              <p:cNvPr id="189" name="Shape 189"/>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190" name="Shape 190"/>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191" name="Shape 191"/>
          <p:cNvGrpSpPr/>
          <p:nvPr/>
        </p:nvGrpSpPr>
        <p:grpSpPr>
          <a:xfrm>
            <a:off x="5891750" y="3157975"/>
            <a:ext cx="2444400" cy="1518224"/>
            <a:chOff x="5540475" y="1141525"/>
            <a:chExt cx="2444400" cy="1518224"/>
          </a:xfrm>
        </p:grpSpPr>
        <p:sp>
          <p:nvSpPr>
            <p:cNvPr id="192" name="Shape 192"/>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193" name="Shape 19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94"/>
        <p:cNvGrpSpPr/>
        <p:nvPr/>
      </p:nvGrpSpPr>
      <p:grpSpPr>
        <a:xfrm>
          <a:off x="0" y="0"/>
          <a:ext cx="0" cy="0"/>
          <a:chOff x="0" y="0"/>
          <a:chExt cx="0" cy="0"/>
        </a:xfrm>
      </p:grpSpPr>
      <p:cxnSp>
        <p:nvCxnSpPr>
          <p:cNvPr id="195" name="Shape 195"/>
          <p:cNvCxnSpPr/>
          <p:nvPr/>
        </p:nvCxnSpPr>
        <p:spPr>
          <a:xfrm>
            <a:off x="446485" y="447261"/>
            <a:ext cx="8250900" cy="0"/>
          </a:xfrm>
          <a:prstGeom prst="straightConnector1">
            <a:avLst/>
          </a:prstGeom>
          <a:noFill/>
          <a:ln>
            <a:noFill/>
          </a:ln>
        </p:spPr>
      </p:cxnSp>
      <p:cxnSp>
        <p:nvCxnSpPr>
          <p:cNvPr id="196" name="Shape 196"/>
          <p:cNvCxnSpPr/>
          <p:nvPr/>
        </p:nvCxnSpPr>
        <p:spPr>
          <a:xfrm>
            <a:off x="446485" y="858741"/>
            <a:ext cx="8250900" cy="0"/>
          </a:xfrm>
          <a:prstGeom prst="straightConnector1">
            <a:avLst/>
          </a:prstGeom>
          <a:noFill/>
          <a:ln>
            <a:noFill/>
          </a:ln>
        </p:spPr>
      </p:cxnSp>
      <p:grpSp>
        <p:nvGrpSpPr>
          <p:cNvPr id="197" name="Shape 197"/>
          <p:cNvGrpSpPr/>
          <p:nvPr/>
        </p:nvGrpSpPr>
        <p:grpSpPr>
          <a:xfrm>
            <a:off x="446486" y="1288112"/>
            <a:ext cx="892699" cy="894222"/>
            <a:chOff x="0" y="0"/>
            <a:chExt cx="1269661" cy="1269661"/>
          </a:xfrm>
        </p:grpSpPr>
        <p:pic>
          <p:nvPicPr>
            <p:cNvPr id="198" name="Shape 19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99" name="Shape 19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200" name="Shape 200"/>
          <p:cNvGrpSpPr/>
          <p:nvPr/>
        </p:nvGrpSpPr>
        <p:grpSpPr>
          <a:xfrm>
            <a:off x="1518048" y="1288112"/>
            <a:ext cx="892699" cy="894222"/>
            <a:chOff x="0" y="0"/>
            <a:chExt cx="1269661" cy="1269661"/>
          </a:xfrm>
        </p:grpSpPr>
        <p:pic>
          <p:nvPicPr>
            <p:cNvPr id="201" name="Shape 201"/>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202" name="Shape 20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203" name="Shape 203"/>
          <p:cNvGrpSpPr/>
          <p:nvPr/>
        </p:nvGrpSpPr>
        <p:grpSpPr>
          <a:xfrm>
            <a:off x="446486" y="2352593"/>
            <a:ext cx="892699" cy="894222"/>
            <a:chOff x="0" y="0"/>
            <a:chExt cx="1269661" cy="1269661"/>
          </a:xfrm>
        </p:grpSpPr>
        <p:pic>
          <p:nvPicPr>
            <p:cNvPr id="204" name="Shape 20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205" name="Shape 20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206" name="Shape 206"/>
          <p:cNvGrpSpPr/>
          <p:nvPr/>
        </p:nvGrpSpPr>
        <p:grpSpPr>
          <a:xfrm>
            <a:off x="1518048" y="2352593"/>
            <a:ext cx="892699" cy="894222"/>
            <a:chOff x="0" y="0"/>
            <a:chExt cx="1269661" cy="1269661"/>
          </a:xfrm>
        </p:grpSpPr>
        <p:pic>
          <p:nvPicPr>
            <p:cNvPr id="207" name="Shape 207"/>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208" name="Shape 20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209" name="Shape 209"/>
          <p:cNvGrpSpPr/>
          <p:nvPr/>
        </p:nvGrpSpPr>
        <p:grpSpPr>
          <a:xfrm>
            <a:off x="446486" y="3434965"/>
            <a:ext cx="892699" cy="894222"/>
            <a:chOff x="0" y="0"/>
            <a:chExt cx="1269661" cy="1269661"/>
          </a:xfrm>
        </p:grpSpPr>
        <p:pic>
          <p:nvPicPr>
            <p:cNvPr id="210" name="Shape 210"/>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211" name="Shape 21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212" name="Shape 212"/>
          <p:cNvGrpSpPr/>
          <p:nvPr/>
        </p:nvGrpSpPr>
        <p:grpSpPr>
          <a:xfrm>
            <a:off x="1518048" y="3434965"/>
            <a:ext cx="892699" cy="894222"/>
            <a:chOff x="0" y="0"/>
            <a:chExt cx="1269661" cy="1269661"/>
          </a:xfrm>
        </p:grpSpPr>
        <p:pic>
          <p:nvPicPr>
            <p:cNvPr id="213" name="Shape 213"/>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214" name="Shape 21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215" name="Shape 215"/>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216" name="Shape 216"/>
          <p:cNvGrpSpPr/>
          <p:nvPr/>
        </p:nvGrpSpPr>
        <p:grpSpPr>
          <a:xfrm>
            <a:off x="2848570" y="1288111"/>
            <a:ext cx="1428342" cy="1430780"/>
            <a:chOff x="0" y="0"/>
            <a:chExt cx="2031492" cy="2031492"/>
          </a:xfrm>
        </p:grpSpPr>
        <p:pic>
          <p:nvPicPr>
            <p:cNvPr id="217" name="Shape 217"/>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218" name="Shape 21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219" name="Shape 219"/>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220" name="Shape 220"/>
          <p:cNvGrpSpPr/>
          <p:nvPr/>
        </p:nvGrpSpPr>
        <p:grpSpPr>
          <a:xfrm>
            <a:off x="4473773" y="1288111"/>
            <a:ext cx="1428342" cy="1430780"/>
            <a:chOff x="0" y="0"/>
            <a:chExt cx="2031492" cy="2031492"/>
          </a:xfrm>
        </p:grpSpPr>
        <p:pic>
          <p:nvPicPr>
            <p:cNvPr id="221" name="Shape 221"/>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222" name="Shape 22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223" name="Shape 22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224" name="Shape 224"/>
          <p:cNvGrpSpPr/>
          <p:nvPr/>
        </p:nvGrpSpPr>
        <p:grpSpPr>
          <a:xfrm>
            <a:off x="2848570" y="2898249"/>
            <a:ext cx="1428342" cy="1430780"/>
            <a:chOff x="0" y="0"/>
            <a:chExt cx="2031492" cy="2031492"/>
          </a:xfrm>
        </p:grpSpPr>
        <p:pic>
          <p:nvPicPr>
            <p:cNvPr id="225" name="Shape 225"/>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226" name="Shape 22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227" name="Shape 22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228" name="Shape 228"/>
          <p:cNvGrpSpPr/>
          <p:nvPr/>
        </p:nvGrpSpPr>
        <p:grpSpPr>
          <a:xfrm>
            <a:off x="4473773" y="2898249"/>
            <a:ext cx="1428342" cy="1430780"/>
            <a:chOff x="0" y="0"/>
            <a:chExt cx="2031492" cy="2031492"/>
          </a:xfrm>
        </p:grpSpPr>
        <p:pic>
          <p:nvPicPr>
            <p:cNvPr id="229" name="Shape 229"/>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230" name="Shape 23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231" name="Shape 23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232" name="Shape 232"/>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47" name="Shape 647"/>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648"/>
        <p:cNvGrpSpPr/>
        <p:nvPr/>
      </p:nvGrpSpPr>
      <p:grpSpPr>
        <a:xfrm>
          <a:off x="0" y="0"/>
          <a:ext cx="0" cy="0"/>
          <a:chOff x="0" y="0"/>
          <a:chExt cx="0" cy="0"/>
        </a:xfrm>
      </p:grpSpPr>
      <p:cxnSp>
        <p:nvCxnSpPr>
          <p:cNvPr id="649" name="Shape 64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50" name="Shape 65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651" name="Shape 651"/>
          <p:cNvPicPr preferRelativeResize="0"/>
          <p:nvPr/>
        </p:nvPicPr>
        <p:blipFill rotWithShape="1">
          <a:blip r:embed="rId2">
            <a:alphaModFix/>
          </a:blip>
          <a:srcRect/>
          <a:stretch/>
        </p:blipFill>
        <p:spPr>
          <a:xfrm>
            <a:off x="446484" y="536713"/>
            <a:ext cx="1991100" cy="214800"/>
          </a:xfrm>
          <a:prstGeom prst="rect">
            <a:avLst/>
          </a:prstGeom>
          <a:noFill/>
          <a:ln>
            <a:noFill/>
          </a:ln>
        </p:spPr>
      </p:pic>
      <p:pic>
        <p:nvPicPr>
          <p:cNvPr id="652" name="Shape 652"/>
          <p:cNvPicPr preferRelativeResize="0"/>
          <p:nvPr/>
        </p:nvPicPr>
        <p:blipFill rotWithShape="1">
          <a:blip r:embed="rId2">
            <a:alphaModFix/>
          </a:blip>
          <a:srcRect r="88028" b="-21432"/>
          <a:stretch/>
        </p:blipFill>
        <p:spPr>
          <a:xfrm>
            <a:off x="8471510" y="4806670"/>
            <a:ext cx="238500" cy="260700"/>
          </a:xfrm>
          <a:prstGeom prst="rect">
            <a:avLst/>
          </a:prstGeom>
          <a:noFill/>
          <a:ln>
            <a:noFill/>
          </a:ln>
        </p:spPr>
      </p:pic>
      <p:sp>
        <p:nvSpPr>
          <p:cNvPr id="653" name="Shape 653"/>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654" name="Shape 654"/>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55"/>
        <p:cNvGrpSpPr/>
        <p:nvPr/>
      </p:nvGrpSpPr>
      <p:grpSpPr>
        <a:xfrm>
          <a:off x="0" y="0"/>
          <a:ext cx="0" cy="0"/>
          <a:chOff x="0" y="0"/>
          <a:chExt cx="0" cy="0"/>
        </a:xfrm>
      </p:grpSpPr>
      <p:cxnSp>
        <p:nvCxnSpPr>
          <p:cNvPr id="656" name="Shape 65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57" name="Shape 65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60" name="Shape 660"/>
          <p:cNvSpPr txBox="1">
            <a:spLocks noGrp="1"/>
          </p:cNvSpPr>
          <p:nvPr>
            <p:ph type="subTitle" idx="1"/>
          </p:nvPr>
        </p:nvSpPr>
        <p:spPr>
          <a:xfrm>
            <a:off x="320275" y="941001"/>
            <a:ext cx="8362200" cy="3775500"/>
          </a:xfrm>
          <a:prstGeom prst="rect">
            <a:avLst/>
          </a:prstGeom>
          <a:noFill/>
          <a:ln>
            <a:noFill/>
          </a:ln>
        </p:spPr>
        <p:txBody>
          <a:bodyPr spcFirstLastPara="1" wrap="square" lIns="64325" tIns="64325" rIns="64325" bIns="64325" anchor="t" anchorCtr="0"/>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469900" marR="0" lvl="1"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L="787400" marR="0" lvl="2"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L="1104900" marR="0" lvl="3"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L="1435100" marR="0" lvl="4"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L="1866900" marR="0" lvl="5"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2120900" marR="0" lvl="6"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2362200" marR="0" lvl="7" indent="-508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2616200" marR="0" lvl="8"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63" name="Shape 663"/>
          <p:cNvSpPr txBox="1">
            <a:spLocks noGrp="1"/>
          </p:cNvSpPr>
          <p:nvPr>
            <p:ph type="body" idx="1"/>
          </p:nvPr>
        </p:nvSpPr>
        <p:spPr>
          <a:xfrm>
            <a:off x="204164" y="939200"/>
            <a:ext cx="8491200" cy="3797700"/>
          </a:xfrm>
          <a:prstGeom prst="rect">
            <a:avLst/>
          </a:prstGeom>
          <a:noFill/>
          <a:ln>
            <a:noFill/>
          </a:ln>
        </p:spPr>
        <p:txBody>
          <a:bodyPr spcFirstLastPara="1" wrap="square" lIns="64325" tIns="64325" rIns="64325" bIns="643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64"/>
        <p:cNvGrpSpPr/>
        <p:nvPr/>
      </p:nvGrpSpPr>
      <p:grpSpPr>
        <a:xfrm>
          <a:off x="0" y="0"/>
          <a:ext cx="0" cy="0"/>
          <a:chOff x="0" y="0"/>
          <a:chExt cx="0" cy="0"/>
        </a:xfrm>
      </p:grpSpPr>
      <p:cxnSp>
        <p:nvCxnSpPr>
          <p:cNvPr id="665" name="Shape 665"/>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666" name="Shape 666"/>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67"/>
        <p:cNvGrpSpPr/>
        <p:nvPr/>
      </p:nvGrpSpPr>
      <p:grpSpPr>
        <a:xfrm>
          <a:off x="0" y="0"/>
          <a:ext cx="0" cy="0"/>
          <a:chOff x="0" y="0"/>
          <a:chExt cx="0" cy="0"/>
        </a:xfrm>
      </p:grpSpPr>
      <p:sp>
        <p:nvSpPr>
          <p:cNvPr id="668" name="Shape 668"/>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69" name="Shape 669"/>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70"/>
        <p:cNvGrpSpPr/>
        <p:nvPr/>
      </p:nvGrpSpPr>
      <p:grpSpPr>
        <a:xfrm>
          <a:off x="0" y="0"/>
          <a:ext cx="0" cy="0"/>
          <a:chOff x="0" y="0"/>
          <a:chExt cx="0" cy="0"/>
        </a:xfrm>
      </p:grpSpPr>
      <p:cxnSp>
        <p:nvCxnSpPr>
          <p:cNvPr id="671" name="Shape 671"/>
          <p:cNvCxnSpPr/>
          <p:nvPr/>
        </p:nvCxnSpPr>
        <p:spPr>
          <a:xfrm>
            <a:off x="446484" y="447261"/>
            <a:ext cx="8250900" cy="0"/>
          </a:xfrm>
          <a:prstGeom prst="straightConnector1">
            <a:avLst/>
          </a:prstGeom>
          <a:noFill/>
          <a:ln>
            <a:noFill/>
          </a:ln>
        </p:spPr>
      </p:cxnSp>
      <p:cxnSp>
        <p:nvCxnSpPr>
          <p:cNvPr id="672" name="Shape 672"/>
          <p:cNvCxnSpPr/>
          <p:nvPr/>
        </p:nvCxnSpPr>
        <p:spPr>
          <a:xfrm>
            <a:off x="446484" y="858741"/>
            <a:ext cx="8250900" cy="0"/>
          </a:xfrm>
          <a:prstGeom prst="straightConnector1">
            <a:avLst/>
          </a:prstGeom>
          <a:noFill/>
          <a:ln>
            <a:noFill/>
          </a:ln>
        </p:spPr>
      </p:cxnSp>
      <p:cxnSp>
        <p:nvCxnSpPr>
          <p:cNvPr id="673" name="Shape 673"/>
          <p:cNvCxnSpPr/>
          <p:nvPr/>
        </p:nvCxnSpPr>
        <p:spPr>
          <a:xfrm rot="10800000" flipH="1">
            <a:off x="446484" y="1958702"/>
            <a:ext cx="2626200" cy="300"/>
          </a:xfrm>
          <a:prstGeom prst="straightConnector1">
            <a:avLst/>
          </a:prstGeom>
          <a:noFill/>
          <a:ln>
            <a:noFill/>
          </a:ln>
        </p:spPr>
      </p:cxnSp>
      <p:cxnSp>
        <p:nvCxnSpPr>
          <p:cNvPr id="674" name="Shape 674"/>
          <p:cNvCxnSpPr/>
          <p:nvPr/>
        </p:nvCxnSpPr>
        <p:spPr>
          <a:xfrm rot="10800000" flipH="1">
            <a:off x="3250406" y="1958702"/>
            <a:ext cx="5444100" cy="300"/>
          </a:xfrm>
          <a:prstGeom prst="straightConnector1">
            <a:avLst/>
          </a:prstGeom>
          <a:noFill/>
          <a:ln>
            <a:noFill/>
          </a:ln>
        </p:spPr>
      </p:cxnSp>
      <p:cxnSp>
        <p:nvCxnSpPr>
          <p:cNvPr id="675" name="Shape 675"/>
          <p:cNvCxnSpPr/>
          <p:nvPr/>
        </p:nvCxnSpPr>
        <p:spPr>
          <a:xfrm rot="10800000" flipH="1">
            <a:off x="446484" y="4051883"/>
            <a:ext cx="2626200" cy="300"/>
          </a:xfrm>
          <a:prstGeom prst="straightConnector1">
            <a:avLst/>
          </a:prstGeom>
          <a:noFill/>
          <a:ln>
            <a:noFill/>
          </a:ln>
        </p:spPr>
      </p:cxnSp>
      <p:cxnSp>
        <p:nvCxnSpPr>
          <p:cNvPr id="676" name="Shape 676"/>
          <p:cNvCxnSpPr/>
          <p:nvPr/>
        </p:nvCxnSpPr>
        <p:spPr>
          <a:xfrm>
            <a:off x="3259336" y="4052183"/>
            <a:ext cx="5436600" cy="0"/>
          </a:xfrm>
          <a:prstGeom prst="straightConnector1">
            <a:avLst/>
          </a:prstGeom>
          <a:noFill/>
          <a:ln>
            <a:noFill/>
          </a:ln>
        </p:spPr>
      </p:cxnSp>
      <p:sp>
        <p:nvSpPr>
          <p:cNvPr id="677" name="Shape 677"/>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678" name="Shape 678"/>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679" name="Shape 679"/>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680" name="Shape 680"/>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681"/>
        <p:cNvGrpSpPr/>
        <p:nvPr/>
      </p:nvGrpSpPr>
      <p:grpSpPr>
        <a:xfrm>
          <a:off x="0" y="0"/>
          <a:ext cx="0" cy="0"/>
          <a:chOff x="0" y="0"/>
          <a:chExt cx="0" cy="0"/>
        </a:xfrm>
      </p:grpSpPr>
      <p:cxnSp>
        <p:nvCxnSpPr>
          <p:cNvPr id="682" name="Shape 682"/>
          <p:cNvCxnSpPr/>
          <p:nvPr/>
        </p:nvCxnSpPr>
        <p:spPr>
          <a:xfrm>
            <a:off x="446484" y="447261"/>
            <a:ext cx="8250900" cy="0"/>
          </a:xfrm>
          <a:prstGeom prst="straightConnector1">
            <a:avLst/>
          </a:prstGeom>
          <a:noFill/>
          <a:ln>
            <a:noFill/>
          </a:ln>
        </p:spPr>
      </p:cxnSp>
      <p:cxnSp>
        <p:nvCxnSpPr>
          <p:cNvPr id="683" name="Shape 683"/>
          <p:cNvCxnSpPr/>
          <p:nvPr/>
        </p:nvCxnSpPr>
        <p:spPr>
          <a:xfrm>
            <a:off x="446484" y="858741"/>
            <a:ext cx="8250900" cy="0"/>
          </a:xfrm>
          <a:prstGeom prst="straightConnector1">
            <a:avLst/>
          </a:prstGeom>
          <a:noFill/>
          <a:ln>
            <a:noFill/>
          </a:ln>
        </p:spPr>
      </p:cxnSp>
      <p:cxnSp>
        <p:nvCxnSpPr>
          <p:cNvPr id="684" name="Shape 684"/>
          <p:cNvCxnSpPr/>
          <p:nvPr/>
        </p:nvCxnSpPr>
        <p:spPr>
          <a:xfrm rot="10800000" flipH="1">
            <a:off x="6063258" y="1958702"/>
            <a:ext cx="2626200" cy="300"/>
          </a:xfrm>
          <a:prstGeom prst="straightConnector1">
            <a:avLst/>
          </a:prstGeom>
          <a:noFill/>
          <a:ln>
            <a:noFill/>
          </a:ln>
        </p:spPr>
      </p:cxnSp>
      <p:cxnSp>
        <p:nvCxnSpPr>
          <p:cNvPr id="685" name="Shape 685"/>
          <p:cNvCxnSpPr/>
          <p:nvPr/>
        </p:nvCxnSpPr>
        <p:spPr>
          <a:xfrm rot="10800000" flipH="1">
            <a:off x="446484" y="1958702"/>
            <a:ext cx="5444100" cy="300"/>
          </a:xfrm>
          <a:prstGeom prst="straightConnector1">
            <a:avLst/>
          </a:prstGeom>
          <a:noFill/>
          <a:ln>
            <a:noFill/>
          </a:ln>
        </p:spPr>
      </p:cxnSp>
      <p:sp>
        <p:nvSpPr>
          <p:cNvPr id="686" name="Shape 686"/>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687" name="Shape 687"/>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688"/>
        <p:cNvGrpSpPr/>
        <p:nvPr/>
      </p:nvGrpSpPr>
      <p:grpSpPr>
        <a:xfrm>
          <a:off x="0" y="0"/>
          <a:ext cx="0" cy="0"/>
          <a:chOff x="0" y="0"/>
          <a:chExt cx="0" cy="0"/>
        </a:xfrm>
      </p:grpSpPr>
      <p:pic>
        <p:nvPicPr>
          <p:cNvPr id="689" name="Shape 689"/>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690" name="Shape 690"/>
          <p:cNvCxnSpPr/>
          <p:nvPr/>
        </p:nvCxnSpPr>
        <p:spPr>
          <a:xfrm>
            <a:off x="446484" y="447261"/>
            <a:ext cx="8250900" cy="0"/>
          </a:xfrm>
          <a:prstGeom prst="straightConnector1">
            <a:avLst/>
          </a:prstGeom>
          <a:noFill/>
          <a:ln>
            <a:noFill/>
          </a:ln>
        </p:spPr>
      </p:cxnSp>
      <p:cxnSp>
        <p:nvCxnSpPr>
          <p:cNvPr id="691" name="Shape 691"/>
          <p:cNvCxnSpPr/>
          <p:nvPr/>
        </p:nvCxnSpPr>
        <p:spPr>
          <a:xfrm>
            <a:off x="446484" y="858741"/>
            <a:ext cx="8250900" cy="0"/>
          </a:xfrm>
          <a:prstGeom prst="straightConnector1">
            <a:avLst/>
          </a:prstGeom>
          <a:noFill/>
          <a:ln>
            <a:noFill/>
          </a:ln>
        </p:spPr>
      </p:cxnSp>
      <p:sp>
        <p:nvSpPr>
          <p:cNvPr id="692" name="Shape 692"/>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93"/>
        <p:cNvGrpSpPr/>
        <p:nvPr/>
      </p:nvGrpSpPr>
      <p:grpSpPr>
        <a:xfrm>
          <a:off x="0" y="0"/>
          <a:ext cx="0" cy="0"/>
          <a:chOff x="0" y="0"/>
          <a:chExt cx="0" cy="0"/>
        </a:xfrm>
      </p:grpSpPr>
      <p:pic>
        <p:nvPicPr>
          <p:cNvPr id="694" name="Shape 694"/>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695" name="Shape 695"/>
          <p:cNvCxnSpPr/>
          <p:nvPr/>
        </p:nvCxnSpPr>
        <p:spPr>
          <a:xfrm>
            <a:off x="446484" y="447261"/>
            <a:ext cx="8250900" cy="0"/>
          </a:xfrm>
          <a:prstGeom prst="straightConnector1">
            <a:avLst/>
          </a:prstGeom>
          <a:noFill/>
          <a:ln>
            <a:noFill/>
          </a:ln>
        </p:spPr>
      </p:cxnSp>
      <p:cxnSp>
        <p:nvCxnSpPr>
          <p:cNvPr id="696" name="Shape 696"/>
          <p:cNvCxnSpPr/>
          <p:nvPr/>
        </p:nvCxnSpPr>
        <p:spPr>
          <a:xfrm>
            <a:off x="446484" y="858741"/>
            <a:ext cx="8250900" cy="0"/>
          </a:xfrm>
          <a:prstGeom prst="straightConnector1">
            <a:avLst/>
          </a:prstGeom>
          <a:noFill/>
          <a:ln>
            <a:noFill/>
          </a:ln>
        </p:spPr>
      </p:cxnSp>
      <p:sp>
        <p:nvSpPr>
          <p:cNvPr id="697" name="Shape 697"/>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698"/>
        <p:cNvGrpSpPr/>
        <p:nvPr/>
      </p:nvGrpSpPr>
      <p:grpSpPr>
        <a:xfrm>
          <a:off x="0" y="0"/>
          <a:ext cx="0" cy="0"/>
          <a:chOff x="0" y="0"/>
          <a:chExt cx="0" cy="0"/>
        </a:xfrm>
      </p:grpSpPr>
      <p:pic>
        <p:nvPicPr>
          <p:cNvPr id="699" name="Shape 699"/>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700" name="Shape 700"/>
          <p:cNvCxnSpPr/>
          <p:nvPr/>
        </p:nvCxnSpPr>
        <p:spPr>
          <a:xfrm>
            <a:off x="446484" y="447261"/>
            <a:ext cx="8250900" cy="0"/>
          </a:xfrm>
          <a:prstGeom prst="straightConnector1">
            <a:avLst/>
          </a:prstGeom>
          <a:noFill/>
          <a:ln>
            <a:noFill/>
          </a:ln>
        </p:spPr>
      </p:cxnSp>
      <p:cxnSp>
        <p:nvCxnSpPr>
          <p:cNvPr id="701" name="Shape 701"/>
          <p:cNvCxnSpPr/>
          <p:nvPr/>
        </p:nvCxnSpPr>
        <p:spPr>
          <a:xfrm>
            <a:off x="446484" y="858741"/>
            <a:ext cx="8250900" cy="0"/>
          </a:xfrm>
          <a:prstGeom prst="straightConnector1">
            <a:avLst/>
          </a:prstGeom>
          <a:noFill/>
          <a:ln>
            <a:noFill/>
          </a:ln>
        </p:spPr>
      </p:cxnSp>
      <p:sp>
        <p:nvSpPr>
          <p:cNvPr id="702" name="Shape 702"/>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03"/>
        <p:cNvGrpSpPr/>
        <p:nvPr/>
      </p:nvGrpSpPr>
      <p:grpSpPr>
        <a:xfrm>
          <a:off x="0" y="0"/>
          <a:ext cx="0" cy="0"/>
          <a:chOff x="0" y="0"/>
          <a:chExt cx="0" cy="0"/>
        </a:xfrm>
      </p:grpSpPr>
      <p:pic>
        <p:nvPicPr>
          <p:cNvPr id="704" name="Shape 704"/>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705" name="Shape 705"/>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706" name="Shape 706"/>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707" name="Shape 707"/>
          <p:cNvCxnSpPr/>
          <p:nvPr/>
        </p:nvCxnSpPr>
        <p:spPr>
          <a:xfrm>
            <a:off x="446484" y="447261"/>
            <a:ext cx="8250900" cy="0"/>
          </a:xfrm>
          <a:prstGeom prst="straightConnector1">
            <a:avLst/>
          </a:prstGeom>
          <a:noFill/>
          <a:ln>
            <a:noFill/>
          </a:ln>
        </p:spPr>
      </p:cxnSp>
      <p:cxnSp>
        <p:nvCxnSpPr>
          <p:cNvPr id="708" name="Shape 708"/>
          <p:cNvCxnSpPr/>
          <p:nvPr/>
        </p:nvCxnSpPr>
        <p:spPr>
          <a:xfrm>
            <a:off x="446484" y="858741"/>
            <a:ext cx="8250900" cy="0"/>
          </a:xfrm>
          <a:prstGeom prst="straightConnector1">
            <a:avLst/>
          </a:prstGeom>
          <a:noFill/>
          <a:ln>
            <a:noFill/>
          </a:ln>
        </p:spPr>
      </p:cxnSp>
      <p:sp>
        <p:nvSpPr>
          <p:cNvPr id="709" name="Shape 709"/>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10" name="Shape 710"/>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11" name="Shape 711"/>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712"/>
        <p:cNvGrpSpPr/>
        <p:nvPr/>
      </p:nvGrpSpPr>
      <p:grpSpPr>
        <a:xfrm>
          <a:off x="0" y="0"/>
          <a:ext cx="0" cy="0"/>
          <a:chOff x="0" y="0"/>
          <a:chExt cx="0" cy="0"/>
        </a:xfrm>
      </p:grpSpPr>
      <p:cxnSp>
        <p:nvCxnSpPr>
          <p:cNvPr id="713" name="Shape 713"/>
          <p:cNvCxnSpPr/>
          <p:nvPr/>
        </p:nvCxnSpPr>
        <p:spPr>
          <a:xfrm>
            <a:off x="446484" y="447261"/>
            <a:ext cx="8250900" cy="0"/>
          </a:xfrm>
          <a:prstGeom prst="straightConnector1">
            <a:avLst/>
          </a:prstGeom>
          <a:noFill/>
          <a:ln>
            <a:noFill/>
          </a:ln>
        </p:spPr>
      </p:cxnSp>
      <p:cxnSp>
        <p:nvCxnSpPr>
          <p:cNvPr id="714" name="Shape 714"/>
          <p:cNvCxnSpPr/>
          <p:nvPr/>
        </p:nvCxnSpPr>
        <p:spPr>
          <a:xfrm>
            <a:off x="446484" y="858741"/>
            <a:ext cx="8250900" cy="0"/>
          </a:xfrm>
          <a:prstGeom prst="straightConnector1">
            <a:avLst/>
          </a:prstGeom>
          <a:noFill/>
          <a:ln>
            <a:noFill/>
          </a:ln>
        </p:spPr>
      </p:cxnSp>
      <p:sp>
        <p:nvSpPr>
          <p:cNvPr id="715" name="Shape 715"/>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16" name="Shape 716"/>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17" name="Shape 717"/>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Red">
  <p:cSld name="Title - Red">
    <p:bg>
      <p:bgPr>
        <a:solidFill>
          <a:srgbClr val="E51B24"/>
        </a:solidFill>
        <a:effectLst/>
      </p:bgPr>
    </p:bg>
    <p:spTree>
      <p:nvGrpSpPr>
        <p:cNvPr id="1" name="Shape 20"/>
        <p:cNvGrpSpPr/>
        <p:nvPr/>
      </p:nvGrpSpPr>
      <p:grpSpPr>
        <a:xfrm>
          <a:off x="0" y="0"/>
          <a:ext cx="0" cy="0"/>
          <a:chOff x="0" y="0"/>
          <a:chExt cx="0" cy="0"/>
        </a:xfrm>
      </p:grpSpPr>
      <p:sp>
        <p:nvSpPr>
          <p:cNvPr id="21" name="Shape 21"/>
          <p:cNvSpPr txBox="1">
            <a:spLocks noGrp="1"/>
          </p:cNvSpPr>
          <p:nvPr>
            <p:ph type="ctrTitle"/>
          </p:nvPr>
        </p:nvSpPr>
        <p:spPr>
          <a:xfrm>
            <a:off x="302518" y="548200"/>
            <a:ext cx="8311800" cy="18521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3F3F3"/>
              </a:buClr>
              <a:buSzPts val="1400"/>
              <a:buFont typeface="Oswald"/>
              <a:buNone/>
              <a:defRPr sz="4800" b="1" i="0" u="none" strike="noStrike" cap="none">
                <a:solidFill>
                  <a:srgbClr val="F3F3F3"/>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9pPr>
          </a:lstStyle>
          <a:p>
            <a:endParaRPr/>
          </a:p>
        </p:txBody>
      </p:sp>
      <p:sp>
        <p:nvSpPr>
          <p:cNvPr id="22" name="Shape 22"/>
          <p:cNvSpPr/>
          <p:nvPr/>
        </p:nvSpPr>
        <p:spPr>
          <a:xfrm>
            <a:off x="416100" y="349375"/>
            <a:ext cx="8272800" cy="130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txBox="1"/>
          <p:nvPr/>
        </p:nvSpPr>
        <p:spPr>
          <a:xfrm>
            <a:off x="272500" y="4752596"/>
            <a:ext cx="8407500" cy="338388"/>
          </a:xfrm>
          <a:prstGeom prst="rect">
            <a:avLst/>
          </a:prstGeom>
          <a:solidFill>
            <a:srgbClr val="E51B24"/>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a:p>
        </p:txBody>
      </p:sp>
      <p:cxnSp>
        <p:nvCxnSpPr>
          <p:cNvPr id="24" name="Shape 24"/>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25" name="Shape 25"/>
          <p:cNvPicPr preferRelativeResize="0"/>
          <p:nvPr/>
        </p:nvPicPr>
        <p:blipFill rotWithShape="1">
          <a:blip r:embed="rId2">
            <a:alphaModFix/>
          </a:blip>
          <a:srcRect/>
          <a:stretch/>
        </p:blipFill>
        <p:spPr>
          <a:xfrm>
            <a:off x="8469250" y="4793524"/>
            <a:ext cx="210750" cy="210750"/>
          </a:xfrm>
          <a:prstGeom prst="rect">
            <a:avLst/>
          </a:prstGeom>
          <a:noFill/>
          <a:ln>
            <a:noFill/>
          </a:ln>
        </p:spPr>
      </p:pic>
    </p:spTree>
  </p:cSld>
  <p:clrMapOvr>
    <a:masterClrMapping/>
  </p:clrMapOvr>
  <p:transition spd="med">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18"/>
        <p:cNvGrpSpPr/>
        <p:nvPr/>
      </p:nvGrpSpPr>
      <p:grpSpPr>
        <a:xfrm>
          <a:off x="0" y="0"/>
          <a:ext cx="0" cy="0"/>
          <a:chOff x="0" y="0"/>
          <a:chExt cx="0" cy="0"/>
        </a:xfrm>
      </p:grpSpPr>
      <p:cxnSp>
        <p:nvCxnSpPr>
          <p:cNvPr id="719" name="Shape 719"/>
          <p:cNvCxnSpPr/>
          <p:nvPr/>
        </p:nvCxnSpPr>
        <p:spPr>
          <a:xfrm>
            <a:off x="446484" y="447261"/>
            <a:ext cx="8250900" cy="0"/>
          </a:xfrm>
          <a:prstGeom prst="straightConnector1">
            <a:avLst/>
          </a:prstGeom>
          <a:noFill/>
          <a:ln>
            <a:noFill/>
          </a:ln>
        </p:spPr>
      </p:cxnSp>
      <p:cxnSp>
        <p:nvCxnSpPr>
          <p:cNvPr id="720" name="Shape 720"/>
          <p:cNvCxnSpPr/>
          <p:nvPr/>
        </p:nvCxnSpPr>
        <p:spPr>
          <a:xfrm>
            <a:off x="446484" y="858741"/>
            <a:ext cx="8250900" cy="0"/>
          </a:xfrm>
          <a:prstGeom prst="straightConnector1">
            <a:avLst/>
          </a:prstGeom>
          <a:noFill/>
          <a:ln>
            <a:noFill/>
          </a:ln>
        </p:spPr>
      </p:cxnSp>
      <p:grpSp>
        <p:nvGrpSpPr>
          <p:cNvPr id="721" name="Shape 721"/>
          <p:cNvGrpSpPr/>
          <p:nvPr/>
        </p:nvGrpSpPr>
        <p:grpSpPr>
          <a:xfrm>
            <a:off x="446484" y="1288111"/>
            <a:ext cx="892867" cy="894391"/>
            <a:chOff x="0" y="0"/>
            <a:chExt cx="1269900" cy="1269900"/>
          </a:xfrm>
        </p:grpSpPr>
        <p:pic>
          <p:nvPicPr>
            <p:cNvPr id="722" name="Shape 72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23" name="Shape 723"/>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724" name="Shape 724"/>
          <p:cNvGrpSpPr/>
          <p:nvPr/>
        </p:nvGrpSpPr>
        <p:grpSpPr>
          <a:xfrm>
            <a:off x="1518047" y="1288111"/>
            <a:ext cx="892867" cy="894391"/>
            <a:chOff x="0" y="0"/>
            <a:chExt cx="1269900" cy="1269900"/>
          </a:xfrm>
        </p:grpSpPr>
        <p:pic>
          <p:nvPicPr>
            <p:cNvPr id="725" name="Shape 725"/>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726" name="Shape 726"/>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27" name="Shape 727"/>
          <p:cNvGrpSpPr/>
          <p:nvPr/>
        </p:nvGrpSpPr>
        <p:grpSpPr>
          <a:xfrm>
            <a:off x="446484" y="2352592"/>
            <a:ext cx="892867" cy="894391"/>
            <a:chOff x="0" y="0"/>
            <a:chExt cx="1269900" cy="1269900"/>
          </a:xfrm>
        </p:grpSpPr>
        <p:pic>
          <p:nvPicPr>
            <p:cNvPr id="728" name="Shape 728"/>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729" name="Shape 72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0" name="Shape 730"/>
          <p:cNvGrpSpPr/>
          <p:nvPr/>
        </p:nvGrpSpPr>
        <p:grpSpPr>
          <a:xfrm>
            <a:off x="1518047" y="2352592"/>
            <a:ext cx="892867" cy="894391"/>
            <a:chOff x="0" y="0"/>
            <a:chExt cx="1269900" cy="1269900"/>
          </a:xfrm>
        </p:grpSpPr>
        <p:pic>
          <p:nvPicPr>
            <p:cNvPr id="731" name="Shape 731"/>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732" name="Shape 73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3" name="Shape 733"/>
          <p:cNvGrpSpPr/>
          <p:nvPr/>
        </p:nvGrpSpPr>
        <p:grpSpPr>
          <a:xfrm>
            <a:off x="446484" y="3434963"/>
            <a:ext cx="892867" cy="894391"/>
            <a:chOff x="0" y="0"/>
            <a:chExt cx="1269900" cy="1269900"/>
          </a:xfrm>
        </p:grpSpPr>
        <p:pic>
          <p:nvPicPr>
            <p:cNvPr id="734" name="Shape 734"/>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735" name="Shape 73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6" name="Shape 736"/>
          <p:cNvGrpSpPr/>
          <p:nvPr/>
        </p:nvGrpSpPr>
        <p:grpSpPr>
          <a:xfrm>
            <a:off x="1518047" y="3434963"/>
            <a:ext cx="892867" cy="894391"/>
            <a:chOff x="0" y="0"/>
            <a:chExt cx="1269900" cy="1269900"/>
          </a:xfrm>
        </p:grpSpPr>
        <p:pic>
          <p:nvPicPr>
            <p:cNvPr id="737" name="Shape 737"/>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738" name="Shape 73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739" name="Shape 739"/>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740" name="Shape 740"/>
          <p:cNvGrpSpPr/>
          <p:nvPr/>
        </p:nvGrpSpPr>
        <p:grpSpPr>
          <a:xfrm>
            <a:off x="2848569" y="1288111"/>
            <a:ext cx="1428629" cy="1431067"/>
            <a:chOff x="0" y="0"/>
            <a:chExt cx="2031900" cy="2031900"/>
          </a:xfrm>
        </p:grpSpPr>
        <p:pic>
          <p:nvPicPr>
            <p:cNvPr id="741" name="Shape 741"/>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742" name="Shape 742"/>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743" name="Shape 743"/>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44" name="Shape 744"/>
          <p:cNvGrpSpPr/>
          <p:nvPr/>
        </p:nvGrpSpPr>
        <p:grpSpPr>
          <a:xfrm>
            <a:off x="4473772" y="1288111"/>
            <a:ext cx="1428629" cy="1431067"/>
            <a:chOff x="0" y="0"/>
            <a:chExt cx="2031900" cy="2031900"/>
          </a:xfrm>
        </p:grpSpPr>
        <p:pic>
          <p:nvPicPr>
            <p:cNvPr id="745" name="Shape 745"/>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746" name="Shape 746"/>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47" name="Shape 74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48" name="Shape 748"/>
          <p:cNvGrpSpPr/>
          <p:nvPr/>
        </p:nvGrpSpPr>
        <p:grpSpPr>
          <a:xfrm>
            <a:off x="2848569" y="2898249"/>
            <a:ext cx="1428629" cy="1431067"/>
            <a:chOff x="0" y="0"/>
            <a:chExt cx="2031900" cy="2031900"/>
          </a:xfrm>
        </p:grpSpPr>
        <p:pic>
          <p:nvPicPr>
            <p:cNvPr id="749" name="Shape 749"/>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750" name="Shape 750"/>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1" name="Shape 751"/>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52" name="Shape 752"/>
          <p:cNvGrpSpPr/>
          <p:nvPr/>
        </p:nvGrpSpPr>
        <p:grpSpPr>
          <a:xfrm>
            <a:off x="4473772" y="2898249"/>
            <a:ext cx="1428629" cy="1431067"/>
            <a:chOff x="0" y="0"/>
            <a:chExt cx="2031900" cy="2031900"/>
          </a:xfrm>
        </p:grpSpPr>
        <p:pic>
          <p:nvPicPr>
            <p:cNvPr id="753" name="Shape 753"/>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754" name="Shape 75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5" name="Shape 755"/>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56" name="Shape 756"/>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757"/>
        <p:cNvGrpSpPr/>
        <p:nvPr/>
      </p:nvGrpSpPr>
      <p:grpSpPr>
        <a:xfrm>
          <a:off x="0" y="0"/>
          <a:ext cx="0" cy="0"/>
          <a:chOff x="0" y="0"/>
          <a:chExt cx="0" cy="0"/>
        </a:xfrm>
      </p:grpSpPr>
      <p:cxnSp>
        <p:nvCxnSpPr>
          <p:cNvPr id="758" name="Shape 758"/>
          <p:cNvCxnSpPr/>
          <p:nvPr/>
        </p:nvCxnSpPr>
        <p:spPr>
          <a:xfrm>
            <a:off x="446484" y="447261"/>
            <a:ext cx="8250900" cy="0"/>
          </a:xfrm>
          <a:prstGeom prst="straightConnector1">
            <a:avLst/>
          </a:prstGeom>
          <a:noFill/>
          <a:ln>
            <a:noFill/>
          </a:ln>
        </p:spPr>
      </p:cxnSp>
      <p:cxnSp>
        <p:nvCxnSpPr>
          <p:cNvPr id="759" name="Shape 759"/>
          <p:cNvCxnSpPr/>
          <p:nvPr/>
        </p:nvCxnSpPr>
        <p:spPr>
          <a:xfrm>
            <a:off x="446484" y="858741"/>
            <a:ext cx="8250900" cy="0"/>
          </a:xfrm>
          <a:prstGeom prst="straightConnector1">
            <a:avLst/>
          </a:prstGeom>
          <a:noFill/>
          <a:ln>
            <a:noFill/>
          </a:ln>
        </p:spPr>
      </p:cxnSp>
      <p:grpSp>
        <p:nvGrpSpPr>
          <p:cNvPr id="760" name="Shape 760"/>
          <p:cNvGrpSpPr/>
          <p:nvPr/>
        </p:nvGrpSpPr>
        <p:grpSpPr>
          <a:xfrm>
            <a:off x="973335" y="2204996"/>
            <a:ext cx="892867" cy="894391"/>
            <a:chOff x="0" y="0"/>
            <a:chExt cx="1269900" cy="1269900"/>
          </a:xfrm>
        </p:grpSpPr>
        <p:pic>
          <p:nvPicPr>
            <p:cNvPr id="761" name="Shape 761"/>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62" name="Shape 762"/>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63" name="Shape 763"/>
          <p:cNvCxnSpPr/>
          <p:nvPr/>
        </p:nvCxnSpPr>
        <p:spPr>
          <a:xfrm rot="10800000" flipH="1">
            <a:off x="2750344" y="2284390"/>
            <a:ext cx="2626200" cy="300"/>
          </a:xfrm>
          <a:prstGeom prst="straightConnector1">
            <a:avLst/>
          </a:prstGeom>
          <a:noFill/>
          <a:ln>
            <a:noFill/>
          </a:ln>
        </p:spPr>
      </p:cxnSp>
      <p:cxnSp>
        <p:nvCxnSpPr>
          <p:cNvPr id="764" name="Shape 764"/>
          <p:cNvCxnSpPr/>
          <p:nvPr/>
        </p:nvCxnSpPr>
        <p:spPr>
          <a:xfrm rot="10800000" flipH="1">
            <a:off x="2750344" y="3790227"/>
            <a:ext cx="2626200" cy="300"/>
          </a:xfrm>
          <a:prstGeom prst="straightConnector1">
            <a:avLst/>
          </a:prstGeom>
          <a:noFill/>
          <a:ln>
            <a:noFill/>
          </a:ln>
        </p:spPr>
      </p:cxnSp>
      <p:sp>
        <p:nvSpPr>
          <p:cNvPr id="765" name="Shape 765"/>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766" name="Shape 766"/>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767" name="Shape 767"/>
          <p:cNvCxnSpPr/>
          <p:nvPr/>
        </p:nvCxnSpPr>
        <p:spPr>
          <a:xfrm rot="10800000" flipH="1">
            <a:off x="2750344" y="1565676"/>
            <a:ext cx="2626200" cy="300"/>
          </a:xfrm>
          <a:prstGeom prst="straightConnector1">
            <a:avLst/>
          </a:prstGeom>
          <a:noFill/>
          <a:ln>
            <a:noFill/>
          </a:ln>
        </p:spPr>
      </p:cxnSp>
      <p:sp>
        <p:nvSpPr>
          <p:cNvPr id="768" name="Shape 768"/>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769" name="Shape 769"/>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70"/>
        <p:cNvGrpSpPr/>
        <p:nvPr/>
      </p:nvGrpSpPr>
      <p:grpSpPr>
        <a:xfrm>
          <a:off x="0" y="0"/>
          <a:ext cx="0" cy="0"/>
          <a:chOff x="0" y="0"/>
          <a:chExt cx="0" cy="0"/>
        </a:xfrm>
      </p:grpSpPr>
      <p:cxnSp>
        <p:nvCxnSpPr>
          <p:cNvPr id="771" name="Shape 77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72" name="Shape 77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73" name="Shape 773"/>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774"/>
        <p:cNvGrpSpPr/>
        <p:nvPr/>
      </p:nvGrpSpPr>
      <p:grpSpPr>
        <a:xfrm>
          <a:off x="0" y="0"/>
          <a:ext cx="0" cy="0"/>
          <a:chOff x="0" y="0"/>
          <a:chExt cx="0" cy="0"/>
        </a:xfrm>
      </p:grpSpPr>
      <p:cxnSp>
        <p:nvCxnSpPr>
          <p:cNvPr id="775" name="Shape 77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76" name="Shape 77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77" name="Shape 77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8"/>
        <p:cNvGrpSpPr/>
        <p:nvPr/>
      </p:nvGrpSpPr>
      <p:grpSpPr>
        <a:xfrm>
          <a:off x="0" y="0"/>
          <a:ext cx="0" cy="0"/>
          <a:chOff x="0" y="0"/>
          <a:chExt cx="0" cy="0"/>
        </a:xfrm>
      </p:grpSpPr>
    </p:spTree>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779"/>
        <p:cNvGrpSpPr/>
        <p:nvPr/>
      </p:nvGrpSpPr>
      <p:grpSpPr>
        <a:xfrm>
          <a:off x="0" y="0"/>
          <a:ext cx="0" cy="0"/>
          <a:chOff x="0" y="0"/>
          <a:chExt cx="0" cy="0"/>
        </a:xfrm>
      </p:grpSpPr>
      <p:cxnSp>
        <p:nvCxnSpPr>
          <p:cNvPr id="780" name="Shape 780"/>
          <p:cNvCxnSpPr/>
          <p:nvPr/>
        </p:nvCxnSpPr>
        <p:spPr>
          <a:xfrm>
            <a:off x="446484" y="447261"/>
            <a:ext cx="8250900" cy="0"/>
          </a:xfrm>
          <a:prstGeom prst="straightConnector1">
            <a:avLst/>
          </a:prstGeom>
          <a:noFill/>
          <a:ln>
            <a:noFill/>
          </a:ln>
        </p:spPr>
      </p:cxnSp>
      <p:cxnSp>
        <p:nvCxnSpPr>
          <p:cNvPr id="781" name="Shape 781"/>
          <p:cNvCxnSpPr/>
          <p:nvPr/>
        </p:nvCxnSpPr>
        <p:spPr>
          <a:xfrm>
            <a:off x="446484" y="858741"/>
            <a:ext cx="8250900" cy="0"/>
          </a:xfrm>
          <a:prstGeom prst="straightConnector1">
            <a:avLst/>
          </a:prstGeom>
          <a:noFill/>
          <a:ln>
            <a:noFill/>
          </a:ln>
        </p:spPr>
      </p:cxnSp>
      <p:grpSp>
        <p:nvGrpSpPr>
          <p:cNvPr id="782" name="Shape 782"/>
          <p:cNvGrpSpPr/>
          <p:nvPr/>
        </p:nvGrpSpPr>
        <p:grpSpPr>
          <a:xfrm>
            <a:off x="973335" y="2204996"/>
            <a:ext cx="892867" cy="894391"/>
            <a:chOff x="0" y="0"/>
            <a:chExt cx="1269900" cy="1269900"/>
          </a:xfrm>
        </p:grpSpPr>
        <p:pic>
          <p:nvPicPr>
            <p:cNvPr id="783" name="Shape 78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84" name="Shape 78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85" name="Shape 785"/>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786"/>
        <p:cNvGrpSpPr/>
        <p:nvPr/>
      </p:nvGrpSpPr>
      <p:grpSpPr>
        <a:xfrm>
          <a:off x="0" y="0"/>
          <a:ext cx="0" cy="0"/>
          <a:chOff x="0" y="0"/>
          <a:chExt cx="0" cy="0"/>
        </a:xfrm>
      </p:grpSpPr>
      <p:cxnSp>
        <p:nvCxnSpPr>
          <p:cNvPr id="787" name="Shape 787"/>
          <p:cNvCxnSpPr/>
          <p:nvPr/>
        </p:nvCxnSpPr>
        <p:spPr>
          <a:xfrm>
            <a:off x="446484" y="447261"/>
            <a:ext cx="8250900" cy="0"/>
          </a:xfrm>
          <a:prstGeom prst="straightConnector1">
            <a:avLst/>
          </a:prstGeom>
          <a:noFill/>
          <a:ln>
            <a:noFill/>
          </a:ln>
        </p:spPr>
      </p:cxnSp>
      <p:cxnSp>
        <p:nvCxnSpPr>
          <p:cNvPr id="788" name="Shape 788"/>
          <p:cNvCxnSpPr/>
          <p:nvPr/>
        </p:nvCxnSpPr>
        <p:spPr>
          <a:xfrm>
            <a:off x="446484" y="858741"/>
            <a:ext cx="8250900" cy="0"/>
          </a:xfrm>
          <a:prstGeom prst="straightConnector1">
            <a:avLst/>
          </a:prstGeom>
          <a:noFill/>
          <a:ln>
            <a:noFill/>
          </a:ln>
        </p:spPr>
      </p:cxnSp>
      <p:cxnSp>
        <p:nvCxnSpPr>
          <p:cNvPr id="789" name="Shape 789"/>
          <p:cNvCxnSpPr/>
          <p:nvPr/>
        </p:nvCxnSpPr>
        <p:spPr>
          <a:xfrm rot="10800000" flipH="1">
            <a:off x="6063258" y="1958702"/>
            <a:ext cx="2626200" cy="300"/>
          </a:xfrm>
          <a:prstGeom prst="straightConnector1">
            <a:avLst/>
          </a:prstGeom>
          <a:noFill/>
          <a:ln>
            <a:noFill/>
          </a:ln>
        </p:spPr>
      </p:cxnSp>
      <p:cxnSp>
        <p:nvCxnSpPr>
          <p:cNvPr id="790" name="Shape 790"/>
          <p:cNvCxnSpPr/>
          <p:nvPr/>
        </p:nvCxnSpPr>
        <p:spPr>
          <a:xfrm rot="10800000" flipH="1">
            <a:off x="446484" y="1958702"/>
            <a:ext cx="5444100" cy="300"/>
          </a:xfrm>
          <a:prstGeom prst="straightConnector1">
            <a:avLst/>
          </a:prstGeom>
          <a:noFill/>
          <a:ln>
            <a:noFill/>
          </a:ln>
        </p:spPr>
      </p:cxnSp>
      <p:sp>
        <p:nvSpPr>
          <p:cNvPr id="791" name="Shape 79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792" name="Shape 792"/>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793" name="Shape 793"/>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796" name="Shape 796"/>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797" name="Shape 79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798"/>
        <p:cNvGrpSpPr/>
        <p:nvPr/>
      </p:nvGrpSpPr>
      <p:grpSpPr>
        <a:xfrm>
          <a:off x="0" y="0"/>
          <a:ext cx="0" cy="0"/>
          <a:chOff x="0" y="0"/>
          <a:chExt cx="0" cy="0"/>
        </a:xfrm>
      </p:grpSpPr>
      <p:pic>
        <p:nvPicPr>
          <p:cNvPr id="799" name="Shape 799"/>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800" name="Shape 800"/>
          <p:cNvCxnSpPr/>
          <p:nvPr/>
        </p:nvCxnSpPr>
        <p:spPr>
          <a:xfrm>
            <a:off x="446484" y="447261"/>
            <a:ext cx="8250900" cy="0"/>
          </a:xfrm>
          <a:prstGeom prst="straightConnector1">
            <a:avLst/>
          </a:prstGeom>
          <a:noFill/>
          <a:ln>
            <a:noFill/>
          </a:ln>
        </p:spPr>
      </p:cxnSp>
      <p:cxnSp>
        <p:nvCxnSpPr>
          <p:cNvPr id="801" name="Shape 801"/>
          <p:cNvCxnSpPr/>
          <p:nvPr/>
        </p:nvCxnSpPr>
        <p:spPr>
          <a:xfrm>
            <a:off x="446484" y="858741"/>
            <a:ext cx="8250900" cy="0"/>
          </a:xfrm>
          <a:prstGeom prst="straightConnector1">
            <a:avLst/>
          </a:prstGeom>
          <a:noFill/>
          <a:ln>
            <a:noFill/>
          </a:ln>
        </p:spPr>
      </p:cxnSp>
      <p:sp>
        <p:nvSpPr>
          <p:cNvPr id="802" name="Shape 802"/>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03" name="Shape 80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804"/>
        <p:cNvGrpSpPr/>
        <p:nvPr/>
      </p:nvGrpSpPr>
      <p:grpSpPr>
        <a:xfrm>
          <a:off x="0" y="0"/>
          <a:ext cx="0" cy="0"/>
          <a:chOff x="0" y="0"/>
          <a:chExt cx="0" cy="0"/>
        </a:xfrm>
      </p:grpSpPr>
      <p:pic>
        <p:nvPicPr>
          <p:cNvPr id="805" name="Shape 805"/>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806" name="Shape 806"/>
          <p:cNvCxnSpPr/>
          <p:nvPr/>
        </p:nvCxnSpPr>
        <p:spPr>
          <a:xfrm>
            <a:off x="446484" y="447261"/>
            <a:ext cx="8250900" cy="0"/>
          </a:xfrm>
          <a:prstGeom prst="straightConnector1">
            <a:avLst/>
          </a:prstGeom>
          <a:noFill/>
          <a:ln>
            <a:noFill/>
          </a:ln>
        </p:spPr>
      </p:cxnSp>
      <p:cxnSp>
        <p:nvCxnSpPr>
          <p:cNvPr id="807" name="Shape 807"/>
          <p:cNvCxnSpPr/>
          <p:nvPr/>
        </p:nvCxnSpPr>
        <p:spPr>
          <a:xfrm>
            <a:off x="446484" y="858741"/>
            <a:ext cx="8250900" cy="0"/>
          </a:xfrm>
          <a:prstGeom prst="straightConnector1">
            <a:avLst/>
          </a:prstGeom>
          <a:noFill/>
          <a:ln>
            <a:noFill/>
          </a:ln>
        </p:spPr>
      </p:cxnSp>
      <p:sp>
        <p:nvSpPr>
          <p:cNvPr id="808" name="Shape 808"/>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09" name="Shape 80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1" i="0" u="none" strike="noStrike" cap="none">
                <a:solidFill>
                  <a:srgbClr val="000000"/>
                </a:solidFill>
                <a:latin typeface="Helvetica Neue"/>
                <a:ea typeface="Helvetica Neue"/>
                <a:cs typeface="Helvetica Neue"/>
                <a:sym typeface="Helvetica Neue"/>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28" name="Shape 28"/>
          <p:cNvSpPr txBox="1">
            <a:spLocks noGrp="1"/>
          </p:cNvSpPr>
          <p:nvPr>
            <p:ph type="body" idx="1"/>
          </p:nvPr>
        </p:nvSpPr>
        <p:spPr>
          <a:xfrm>
            <a:off x="204164" y="939200"/>
            <a:ext cx="8491199" cy="3797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15000"/>
              </a:lnSpc>
              <a:spcBef>
                <a:spcPts val="48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2pPr>
            <a:lvl3pPr marL="1371600" marR="0" lvl="2" indent="-317500" algn="l" rtl="0">
              <a:lnSpc>
                <a:spcPct val="115000"/>
              </a:lnSpc>
              <a:spcBef>
                <a:spcPts val="48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3pPr>
            <a:lvl4pPr marL="1828800" marR="0" lvl="3"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4pPr>
            <a:lvl5pPr marL="2286000" marR="0" lvl="4"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5pPr>
            <a:lvl6pPr marL="2743200" marR="0" lvl="5"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6pPr>
            <a:lvl7pPr marL="3200400" marR="0" lvl="6"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7pPr>
            <a:lvl8pPr marL="3657600" marR="0" lvl="7"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8pPr>
            <a:lvl9pPr marL="4114800" marR="0" lvl="8" indent="-317500" algn="l" rtl="0">
              <a:lnSpc>
                <a:spcPct val="115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810"/>
        <p:cNvGrpSpPr/>
        <p:nvPr/>
      </p:nvGrpSpPr>
      <p:grpSpPr>
        <a:xfrm>
          <a:off x="0" y="0"/>
          <a:ext cx="0" cy="0"/>
          <a:chOff x="0" y="0"/>
          <a:chExt cx="0" cy="0"/>
        </a:xfrm>
      </p:grpSpPr>
      <p:pic>
        <p:nvPicPr>
          <p:cNvPr id="811" name="Shape 81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812" name="Shape 812"/>
          <p:cNvCxnSpPr/>
          <p:nvPr/>
        </p:nvCxnSpPr>
        <p:spPr>
          <a:xfrm>
            <a:off x="446484" y="447261"/>
            <a:ext cx="8250900" cy="0"/>
          </a:xfrm>
          <a:prstGeom prst="straightConnector1">
            <a:avLst/>
          </a:prstGeom>
          <a:noFill/>
          <a:ln>
            <a:noFill/>
          </a:ln>
        </p:spPr>
      </p:cxnSp>
      <p:cxnSp>
        <p:nvCxnSpPr>
          <p:cNvPr id="813" name="Shape 813"/>
          <p:cNvCxnSpPr/>
          <p:nvPr/>
        </p:nvCxnSpPr>
        <p:spPr>
          <a:xfrm>
            <a:off x="446484" y="858741"/>
            <a:ext cx="8250900" cy="0"/>
          </a:xfrm>
          <a:prstGeom prst="straightConnector1">
            <a:avLst/>
          </a:prstGeom>
          <a:noFill/>
          <a:ln>
            <a:noFill/>
          </a:ln>
        </p:spPr>
      </p:cxnSp>
      <p:sp>
        <p:nvSpPr>
          <p:cNvPr id="814" name="Shape 81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5" name="Shape 81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816"/>
        <p:cNvGrpSpPr/>
        <p:nvPr/>
      </p:nvGrpSpPr>
      <p:grpSpPr>
        <a:xfrm>
          <a:off x="0" y="0"/>
          <a:ext cx="0" cy="0"/>
          <a:chOff x="0" y="0"/>
          <a:chExt cx="0" cy="0"/>
        </a:xfrm>
      </p:grpSpPr>
      <p:pic>
        <p:nvPicPr>
          <p:cNvPr id="817" name="Shape 817"/>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818" name="Shape 818"/>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819" name="Shape 819"/>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820" name="Shape 820"/>
          <p:cNvCxnSpPr/>
          <p:nvPr/>
        </p:nvCxnSpPr>
        <p:spPr>
          <a:xfrm>
            <a:off x="446484" y="447261"/>
            <a:ext cx="8250900" cy="0"/>
          </a:xfrm>
          <a:prstGeom prst="straightConnector1">
            <a:avLst/>
          </a:prstGeom>
          <a:noFill/>
          <a:ln>
            <a:noFill/>
          </a:ln>
        </p:spPr>
      </p:cxnSp>
      <p:cxnSp>
        <p:nvCxnSpPr>
          <p:cNvPr id="821" name="Shape 821"/>
          <p:cNvCxnSpPr/>
          <p:nvPr/>
        </p:nvCxnSpPr>
        <p:spPr>
          <a:xfrm>
            <a:off x="446484" y="858741"/>
            <a:ext cx="8250900" cy="0"/>
          </a:xfrm>
          <a:prstGeom prst="straightConnector1">
            <a:avLst/>
          </a:prstGeom>
          <a:noFill/>
          <a:ln>
            <a:noFill/>
          </a:ln>
        </p:spPr>
      </p:cxnSp>
      <p:sp>
        <p:nvSpPr>
          <p:cNvPr id="822" name="Shape 822"/>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23" name="Shape 823"/>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24" name="Shape 824"/>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25" name="Shape 82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826"/>
        <p:cNvGrpSpPr/>
        <p:nvPr/>
      </p:nvGrpSpPr>
      <p:grpSpPr>
        <a:xfrm>
          <a:off x="0" y="0"/>
          <a:ext cx="0" cy="0"/>
          <a:chOff x="0" y="0"/>
          <a:chExt cx="0" cy="0"/>
        </a:xfrm>
      </p:grpSpPr>
      <p:cxnSp>
        <p:nvCxnSpPr>
          <p:cNvPr id="827" name="Shape 82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28" name="Shape 82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829" name="Shape 82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830" name="Shape 830"/>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831"/>
        <p:cNvGrpSpPr/>
        <p:nvPr/>
      </p:nvGrpSpPr>
      <p:grpSpPr>
        <a:xfrm>
          <a:off x="0" y="0"/>
          <a:ext cx="0" cy="0"/>
          <a:chOff x="0" y="0"/>
          <a:chExt cx="0" cy="0"/>
        </a:xfrm>
      </p:grpSpPr>
      <p:cxnSp>
        <p:nvCxnSpPr>
          <p:cNvPr id="832" name="Shape 832"/>
          <p:cNvCxnSpPr/>
          <p:nvPr/>
        </p:nvCxnSpPr>
        <p:spPr>
          <a:xfrm>
            <a:off x="446484" y="447261"/>
            <a:ext cx="8250900" cy="0"/>
          </a:xfrm>
          <a:prstGeom prst="straightConnector1">
            <a:avLst/>
          </a:prstGeom>
          <a:noFill/>
          <a:ln>
            <a:noFill/>
          </a:ln>
        </p:spPr>
      </p:cxnSp>
      <p:cxnSp>
        <p:nvCxnSpPr>
          <p:cNvPr id="833" name="Shape 833"/>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834"/>
        <p:cNvGrpSpPr/>
        <p:nvPr/>
      </p:nvGrpSpPr>
      <p:grpSpPr>
        <a:xfrm>
          <a:off x="0" y="0"/>
          <a:ext cx="0" cy="0"/>
          <a:chOff x="0" y="0"/>
          <a:chExt cx="0" cy="0"/>
        </a:xfrm>
      </p:grpSpPr>
      <p:cxnSp>
        <p:nvCxnSpPr>
          <p:cNvPr id="835" name="Shape 835"/>
          <p:cNvCxnSpPr/>
          <p:nvPr/>
        </p:nvCxnSpPr>
        <p:spPr>
          <a:xfrm>
            <a:off x="446484" y="447261"/>
            <a:ext cx="8250900" cy="0"/>
          </a:xfrm>
          <a:prstGeom prst="straightConnector1">
            <a:avLst/>
          </a:prstGeom>
          <a:noFill/>
          <a:ln>
            <a:noFill/>
          </a:ln>
        </p:spPr>
      </p:cxnSp>
      <p:cxnSp>
        <p:nvCxnSpPr>
          <p:cNvPr id="836" name="Shape 836"/>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837"/>
        <p:cNvGrpSpPr/>
        <p:nvPr/>
      </p:nvGrpSpPr>
      <p:grpSpPr>
        <a:xfrm>
          <a:off x="0" y="0"/>
          <a:ext cx="0" cy="0"/>
          <a:chOff x="0" y="0"/>
          <a:chExt cx="0" cy="0"/>
        </a:xfrm>
      </p:grpSpPr>
      <p:cxnSp>
        <p:nvCxnSpPr>
          <p:cNvPr id="838" name="Shape 838"/>
          <p:cNvCxnSpPr/>
          <p:nvPr/>
        </p:nvCxnSpPr>
        <p:spPr>
          <a:xfrm>
            <a:off x="446484" y="447261"/>
            <a:ext cx="8250900" cy="0"/>
          </a:xfrm>
          <a:prstGeom prst="straightConnector1">
            <a:avLst/>
          </a:prstGeom>
          <a:noFill/>
          <a:ln>
            <a:noFill/>
          </a:ln>
        </p:spPr>
      </p:cxnSp>
      <p:cxnSp>
        <p:nvCxnSpPr>
          <p:cNvPr id="839" name="Shape 839"/>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840"/>
        <p:cNvGrpSpPr/>
        <p:nvPr/>
      </p:nvGrpSpPr>
      <p:grpSpPr>
        <a:xfrm>
          <a:off x="0" y="0"/>
          <a:ext cx="0" cy="0"/>
          <a:chOff x="0" y="0"/>
          <a:chExt cx="0" cy="0"/>
        </a:xfrm>
      </p:grpSpPr>
      <p:cxnSp>
        <p:nvCxnSpPr>
          <p:cNvPr id="841" name="Shape 841"/>
          <p:cNvCxnSpPr/>
          <p:nvPr/>
        </p:nvCxnSpPr>
        <p:spPr>
          <a:xfrm>
            <a:off x="446484" y="447261"/>
            <a:ext cx="8250900" cy="0"/>
          </a:xfrm>
          <a:prstGeom prst="straightConnector1">
            <a:avLst/>
          </a:prstGeom>
          <a:noFill/>
          <a:ln>
            <a:noFill/>
          </a:ln>
        </p:spPr>
      </p:cxnSp>
      <p:cxnSp>
        <p:nvCxnSpPr>
          <p:cNvPr id="842" name="Shape 842"/>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843"/>
        <p:cNvGrpSpPr/>
        <p:nvPr/>
      </p:nvGrpSpPr>
      <p:grpSpPr>
        <a:xfrm>
          <a:off x="0" y="0"/>
          <a:ext cx="0" cy="0"/>
          <a:chOff x="0" y="0"/>
          <a:chExt cx="0" cy="0"/>
        </a:xfrm>
      </p:grpSpPr>
      <p:cxnSp>
        <p:nvCxnSpPr>
          <p:cNvPr id="844" name="Shape 844"/>
          <p:cNvCxnSpPr/>
          <p:nvPr/>
        </p:nvCxnSpPr>
        <p:spPr>
          <a:xfrm>
            <a:off x="446484" y="447261"/>
            <a:ext cx="8250900" cy="0"/>
          </a:xfrm>
          <a:prstGeom prst="straightConnector1">
            <a:avLst/>
          </a:prstGeom>
          <a:noFill/>
          <a:ln>
            <a:noFill/>
          </a:ln>
        </p:spPr>
      </p:cxnSp>
      <p:cxnSp>
        <p:nvCxnSpPr>
          <p:cNvPr id="845" name="Shape 845"/>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846"/>
        <p:cNvGrpSpPr/>
        <p:nvPr/>
      </p:nvGrpSpPr>
      <p:grpSpPr>
        <a:xfrm>
          <a:off x="0" y="0"/>
          <a:ext cx="0" cy="0"/>
          <a:chOff x="0" y="0"/>
          <a:chExt cx="0" cy="0"/>
        </a:xfrm>
      </p:grpSpPr>
      <p:cxnSp>
        <p:nvCxnSpPr>
          <p:cNvPr id="847" name="Shape 84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848" name="Shape 84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849" name="Shape 849"/>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850" name="Shape 850"/>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851"/>
        <p:cNvGrpSpPr/>
        <p:nvPr/>
      </p:nvGrpSpPr>
      <p:grpSpPr>
        <a:xfrm>
          <a:off x="0" y="0"/>
          <a:ext cx="0" cy="0"/>
          <a:chOff x="0" y="0"/>
          <a:chExt cx="0" cy="0"/>
        </a:xfrm>
      </p:grpSpPr>
      <p:sp>
        <p:nvSpPr>
          <p:cNvPr id="852" name="Shape 852"/>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L="0" marR="0" lvl="1" indent="165100" algn="l" rtl="0">
              <a:lnSpc>
                <a:spcPct val="92592"/>
              </a:lnSpc>
              <a:spcBef>
                <a:spcPts val="0"/>
              </a:spcBef>
              <a:spcAft>
                <a:spcPts val="0"/>
              </a:spcAft>
              <a:buSzPts val="1000"/>
              <a:buNone/>
              <a:defRPr sz="4800">
                <a:latin typeface="Oswald"/>
                <a:ea typeface="Oswald"/>
                <a:cs typeface="Oswald"/>
                <a:sym typeface="Oswald"/>
              </a:defRPr>
            </a:lvl2pPr>
            <a:lvl3pPr marL="0" marR="0" lvl="2" indent="317500" algn="l" rtl="0">
              <a:lnSpc>
                <a:spcPct val="92592"/>
              </a:lnSpc>
              <a:spcBef>
                <a:spcPts val="0"/>
              </a:spcBef>
              <a:spcAft>
                <a:spcPts val="0"/>
              </a:spcAft>
              <a:buSzPts val="1000"/>
              <a:buNone/>
              <a:defRPr sz="4800">
                <a:latin typeface="Oswald"/>
                <a:ea typeface="Oswald"/>
                <a:cs typeface="Oswald"/>
                <a:sym typeface="Oswald"/>
              </a:defRPr>
            </a:lvl3pPr>
            <a:lvl4pPr marL="0" marR="0" lvl="3" indent="482600" algn="l" rtl="0">
              <a:lnSpc>
                <a:spcPct val="92592"/>
              </a:lnSpc>
              <a:spcBef>
                <a:spcPts val="0"/>
              </a:spcBef>
              <a:spcAft>
                <a:spcPts val="0"/>
              </a:spcAft>
              <a:buSzPts val="1000"/>
              <a:buNone/>
              <a:defRPr sz="4800">
                <a:latin typeface="Oswald"/>
                <a:ea typeface="Oswald"/>
                <a:cs typeface="Oswald"/>
                <a:sym typeface="Oswald"/>
              </a:defRPr>
            </a:lvl4pPr>
            <a:lvl5pPr marL="0" marR="0" lvl="4" indent="647700" algn="l" rtl="0">
              <a:lnSpc>
                <a:spcPct val="92592"/>
              </a:lnSpc>
              <a:spcBef>
                <a:spcPts val="0"/>
              </a:spcBef>
              <a:spcAft>
                <a:spcPts val="0"/>
              </a:spcAft>
              <a:buSzPts val="1000"/>
              <a:buNone/>
              <a:defRPr sz="4800">
                <a:latin typeface="Oswald"/>
                <a:ea typeface="Oswald"/>
                <a:cs typeface="Oswald"/>
                <a:sym typeface="Oswald"/>
              </a:defRPr>
            </a:lvl5pPr>
            <a:lvl6pPr marL="0" marR="0" lvl="5" indent="800100" algn="l" rtl="0">
              <a:lnSpc>
                <a:spcPct val="92592"/>
              </a:lnSpc>
              <a:spcBef>
                <a:spcPts val="0"/>
              </a:spcBef>
              <a:spcAft>
                <a:spcPts val="0"/>
              </a:spcAft>
              <a:buSzPts val="1000"/>
              <a:buNone/>
              <a:defRPr sz="4800">
                <a:latin typeface="Oswald"/>
                <a:ea typeface="Oswald"/>
                <a:cs typeface="Oswald"/>
                <a:sym typeface="Oswald"/>
              </a:defRPr>
            </a:lvl6pPr>
            <a:lvl7pPr marL="0" marR="0" lvl="6" indent="965200" algn="l" rtl="0">
              <a:lnSpc>
                <a:spcPct val="92592"/>
              </a:lnSpc>
              <a:spcBef>
                <a:spcPts val="0"/>
              </a:spcBef>
              <a:spcAft>
                <a:spcPts val="0"/>
              </a:spcAft>
              <a:buSzPts val="1000"/>
              <a:buNone/>
              <a:defRPr sz="4800">
                <a:latin typeface="Oswald"/>
                <a:ea typeface="Oswald"/>
                <a:cs typeface="Oswald"/>
                <a:sym typeface="Oswald"/>
              </a:defRPr>
            </a:lvl7pPr>
            <a:lvl8pPr marL="0" marR="0" lvl="7" indent="1130300" algn="l" rtl="0">
              <a:lnSpc>
                <a:spcPct val="92592"/>
              </a:lnSpc>
              <a:spcBef>
                <a:spcPts val="0"/>
              </a:spcBef>
              <a:spcAft>
                <a:spcPts val="0"/>
              </a:spcAft>
              <a:buSzPts val="1000"/>
              <a:buNone/>
              <a:defRPr sz="4800">
                <a:latin typeface="Oswald"/>
                <a:ea typeface="Oswald"/>
                <a:cs typeface="Oswald"/>
                <a:sym typeface="Oswald"/>
              </a:defRPr>
            </a:lvl8pPr>
            <a:lvl9pPr marL="0" marR="0" lvl="8" indent="1282700" algn="l" rtl="0">
              <a:lnSpc>
                <a:spcPct val="92592"/>
              </a:lnSpc>
              <a:spcBef>
                <a:spcPts val="0"/>
              </a:spcBef>
              <a:spcAft>
                <a:spcPts val="0"/>
              </a:spcAft>
              <a:buSzPts val="1000"/>
              <a:buNone/>
              <a:defRPr sz="4800">
                <a:latin typeface="Oswald"/>
                <a:ea typeface="Oswald"/>
                <a:cs typeface="Oswald"/>
                <a:sym typeface="Oswald"/>
              </a:defRPr>
            </a:lvl9pPr>
          </a:lstStyle>
          <a:p>
            <a:endParaRPr/>
          </a:p>
        </p:txBody>
      </p:sp>
      <p:sp>
        <p:nvSpPr>
          <p:cNvPr id="853" name="Shape 853"/>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4" name="Shape 854"/>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sz="1000"/>
          </a:p>
        </p:txBody>
      </p:sp>
      <p:cxnSp>
        <p:nvCxnSpPr>
          <p:cNvPr id="855" name="Shape 855"/>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856" name="Shape 856"/>
          <p:cNvPicPr preferRelativeResize="0"/>
          <p:nvPr/>
        </p:nvPicPr>
        <p:blipFill rotWithShape="1">
          <a:blip r:embed="rId2">
            <a:alphaModFix/>
          </a:blip>
          <a:srcRect/>
          <a:stretch/>
        </p:blipFill>
        <p:spPr>
          <a:xfrm>
            <a:off x="8469250" y="4793524"/>
            <a:ext cx="210600" cy="210300"/>
          </a:xfrm>
          <a:prstGeom prst="rect">
            <a:avLst/>
          </a:prstGeom>
          <a:noFill/>
          <a:ln>
            <a:noFill/>
          </a:ln>
        </p:spPr>
      </p:pic>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302518" y="548200"/>
            <a:ext cx="8311800" cy="18521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3F3F3"/>
              </a:buClr>
              <a:buSzPts val="1400"/>
              <a:buFont typeface="Oswald"/>
              <a:buNone/>
              <a:defRPr sz="4800" b="1" i="0" u="none" strike="noStrike" cap="none">
                <a:solidFill>
                  <a:srgbClr val="F3F3F3"/>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4800">
                <a:solidFill>
                  <a:srgbClr val="FFFFFF"/>
                </a:solidFill>
                <a:latin typeface="Oswald"/>
                <a:ea typeface="Oswald"/>
                <a:cs typeface="Oswald"/>
                <a:sym typeface="Oswald"/>
              </a:defRPr>
            </a:lvl9pPr>
          </a:lstStyle>
          <a:p>
            <a:endParaRPr/>
          </a:p>
        </p:txBody>
      </p:sp>
      <p:sp>
        <p:nvSpPr>
          <p:cNvPr id="31" name="Shape 31"/>
          <p:cNvSpPr/>
          <p:nvPr/>
        </p:nvSpPr>
        <p:spPr>
          <a:xfrm>
            <a:off x="416100" y="349375"/>
            <a:ext cx="8272800" cy="130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txBox="1"/>
          <p:nvPr/>
        </p:nvSpPr>
        <p:spPr>
          <a:xfrm>
            <a:off x="272500" y="4752891"/>
            <a:ext cx="8407500" cy="294924"/>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a:p>
        </p:txBody>
      </p:sp>
      <p:cxnSp>
        <p:nvCxnSpPr>
          <p:cNvPr id="33" name="Shape 33"/>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34" name="Shape 34"/>
          <p:cNvPicPr preferRelativeResize="0"/>
          <p:nvPr/>
        </p:nvPicPr>
        <p:blipFill rotWithShape="1">
          <a:blip r:embed="rId2">
            <a:alphaModFix/>
          </a:blip>
          <a:srcRect/>
          <a:stretch/>
        </p:blipFill>
        <p:spPr>
          <a:xfrm>
            <a:off x="8469250" y="4793524"/>
            <a:ext cx="210750" cy="210750"/>
          </a:xfrm>
          <a:prstGeom prst="rect">
            <a:avLst/>
          </a:prstGeom>
          <a:noFill/>
          <a:ln>
            <a:noFill/>
          </a:ln>
        </p:spPr>
      </p:pic>
    </p:spTree>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0"/>
        <p:cNvGrpSpPr/>
        <p:nvPr/>
      </p:nvGrpSpPr>
      <p:grpSpPr>
        <a:xfrm>
          <a:off x="0" y="0"/>
          <a:ext cx="0" cy="0"/>
          <a:chOff x="0" y="0"/>
          <a:chExt cx="0" cy="0"/>
        </a:xfrm>
      </p:grpSpPr>
      <p:sp>
        <p:nvSpPr>
          <p:cNvPr id="861" name="Shape 861"/>
          <p:cNvSpPr txBox="1">
            <a:spLocks noGrp="1"/>
          </p:cNvSpPr>
          <p:nvPr>
            <p:ph type="title"/>
          </p:nvPr>
        </p:nvSpPr>
        <p:spPr>
          <a:xfrm>
            <a:off x="348699" y="420265"/>
            <a:ext cx="8324100" cy="516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62" name="Shape 862"/>
          <p:cNvSpPr txBox="1">
            <a:spLocks noGrp="1"/>
          </p:cNvSpPr>
          <p:nvPr>
            <p:ph type="body" idx="1"/>
          </p:nvPr>
        </p:nvSpPr>
        <p:spPr>
          <a:xfrm>
            <a:off x="348699" y="1024358"/>
            <a:ext cx="8324100" cy="3206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63" name="Shape 863"/>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864" name="Shape 864"/>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865" name="Shape 865"/>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866" name="Shape 866"/>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867" name="Shape 867"/>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868"/>
        <p:cNvGrpSpPr/>
        <p:nvPr/>
      </p:nvGrpSpPr>
      <p:grpSpPr>
        <a:xfrm>
          <a:off x="0" y="0"/>
          <a:ext cx="0" cy="0"/>
          <a:chOff x="0" y="0"/>
          <a:chExt cx="0" cy="0"/>
        </a:xfrm>
      </p:grpSpPr>
      <p:pic>
        <p:nvPicPr>
          <p:cNvPr id="869" name="Shape 869"/>
          <p:cNvPicPr preferRelativeResize="0"/>
          <p:nvPr/>
        </p:nvPicPr>
        <p:blipFill rotWithShape="1">
          <a:blip r:embed="rId2">
            <a:alphaModFix/>
          </a:blip>
          <a:srcRect/>
          <a:stretch/>
        </p:blipFill>
        <p:spPr>
          <a:xfrm>
            <a:off x="442674" y="530558"/>
            <a:ext cx="2054245" cy="226503"/>
          </a:xfrm>
          <a:prstGeom prst="rect">
            <a:avLst/>
          </a:prstGeom>
          <a:noFill/>
          <a:ln>
            <a:noFill/>
          </a:ln>
        </p:spPr>
      </p:pic>
      <p:cxnSp>
        <p:nvCxnSpPr>
          <p:cNvPr id="870" name="Shape 870"/>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71" name="Shape 871"/>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72" name="Shape 872"/>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873" name="Shape 873"/>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874" name="Shape 874"/>
          <p:cNvPicPr preferRelativeResize="0"/>
          <p:nvPr/>
        </p:nvPicPr>
        <p:blipFill rotWithShape="1">
          <a:blip r:embed="rId3">
            <a:alphaModFix/>
          </a:blip>
          <a:srcRect/>
          <a:stretch/>
        </p:blipFill>
        <p:spPr>
          <a:xfrm>
            <a:off x="8501586" y="4783282"/>
            <a:ext cx="226314" cy="226314"/>
          </a:xfrm>
          <a:prstGeom prst="rect">
            <a:avLst/>
          </a:prstGeom>
          <a:noFill/>
          <a:ln>
            <a:noFill/>
          </a:ln>
        </p:spPr>
      </p:pic>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75"/>
        <p:cNvGrpSpPr/>
        <p:nvPr/>
      </p:nvGrpSpPr>
      <p:grpSpPr>
        <a:xfrm>
          <a:off x="0" y="0"/>
          <a:ext cx="0" cy="0"/>
          <a:chOff x="0" y="0"/>
          <a:chExt cx="0" cy="0"/>
        </a:xfrm>
      </p:grpSpPr>
      <p:cxnSp>
        <p:nvCxnSpPr>
          <p:cNvPr id="876" name="Shape 876"/>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77" name="Shape 877"/>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78" name="Shape 878"/>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879" name="Shape 879"/>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880" name="Shape 880"/>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881" name="Shape 881"/>
          <p:cNvSpPr txBox="1">
            <a:spLocks noGrp="1"/>
          </p:cNvSpPr>
          <p:nvPr>
            <p:ph type="title"/>
          </p:nvPr>
        </p:nvSpPr>
        <p:spPr>
          <a:xfrm>
            <a:off x="348699" y="422770"/>
            <a:ext cx="8324100" cy="502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446485" y="1700373"/>
            <a:ext cx="8250900" cy="25647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84" name="Shape 884"/>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885" name="Shape 885"/>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886" name="Shape 886"/>
          <p:cNvPicPr preferRelativeResize="0"/>
          <p:nvPr/>
        </p:nvPicPr>
        <p:blipFill rotWithShape="1">
          <a:blip r:embed="rId2">
            <a:alphaModFix/>
          </a:blip>
          <a:srcRect/>
          <a:stretch/>
        </p:blipFill>
        <p:spPr>
          <a:xfrm>
            <a:off x="8515352" y="4790686"/>
            <a:ext cx="224781" cy="224391"/>
          </a:xfrm>
          <a:prstGeom prst="rect">
            <a:avLst/>
          </a:prstGeom>
          <a:noFill/>
          <a:ln>
            <a:noFill/>
          </a:ln>
        </p:spPr>
      </p:pic>
      <p:cxnSp>
        <p:nvCxnSpPr>
          <p:cNvPr id="887" name="Shape 887"/>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888" name="Shape 888"/>
          <p:cNvCxnSpPr/>
          <p:nvPr/>
        </p:nvCxnSpPr>
        <p:spPr>
          <a:xfrm>
            <a:off x="416053" y="858414"/>
            <a:ext cx="8311800" cy="0"/>
          </a:xfrm>
          <a:prstGeom prst="straightConnector1">
            <a:avLst/>
          </a:prstGeom>
          <a:noFill/>
          <a:ln w="9525" cap="flat" cmpd="sng">
            <a:solidFill>
              <a:srgbClr val="000000"/>
            </a:solidFill>
            <a:prstDash val="solid"/>
            <a:round/>
            <a:headEnd type="none" w="sm" len="sm"/>
            <a:tailEnd type="none" w="sm" len="sm"/>
          </a:ln>
        </p:spPr>
      </p:cxnSp>
      <p:sp>
        <p:nvSpPr>
          <p:cNvPr id="889" name="Shape 889"/>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90" name="Shape 890"/>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100"/>
          </a:p>
        </p:txBody>
      </p: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16"/>
        <p:cNvGrpSpPr/>
        <p:nvPr/>
      </p:nvGrpSpPr>
      <p:grpSpPr>
        <a:xfrm>
          <a:off x="0" y="0"/>
          <a:ext cx="0" cy="0"/>
          <a:chOff x="0" y="0"/>
          <a:chExt cx="0" cy="0"/>
        </a:xfrm>
      </p:grpSpPr>
      <p:sp>
        <p:nvSpPr>
          <p:cNvPr id="917" name="Shape 917"/>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918" name="Shape 918"/>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19" name="Shape 919"/>
          <p:cNvPicPr preferRelativeResize="0"/>
          <p:nvPr/>
        </p:nvPicPr>
        <p:blipFill rotWithShape="1">
          <a:blip r:embed="rId2">
            <a:alphaModFix/>
          </a:blip>
          <a:srcRect/>
          <a:stretch/>
        </p:blipFill>
        <p:spPr>
          <a:xfrm>
            <a:off x="8515352" y="4790686"/>
            <a:ext cx="224781" cy="224391"/>
          </a:xfrm>
          <a:prstGeom prst="rect">
            <a:avLst/>
          </a:prstGeom>
          <a:noFill/>
          <a:ln>
            <a:noFill/>
          </a:ln>
        </p:spPr>
      </p:pic>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920"/>
        <p:cNvGrpSpPr/>
        <p:nvPr/>
      </p:nvGrpSpPr>
      <p:grpSpPr>
        <a:xfrm>
          <a:off x="0" y="0"/>
          <a:ext cx="0" cy="0"/>
          <a:chOff x="0" y="0"/>
          <a:chExt cx="0" cy="0"/>
        </a:xfrm>
      </p:grpSpPr>
      <p:cxnSp>
        <p:nvCxnSpPr>
          <p:cNvPr id="921" name="Shape 921"/>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922" name="Shape 922"/>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923" name="Shape 923"/>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24" name="Shape 924"/>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25" name="Shape 925"/>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26" name="Shape 926"/>
          <p:cNvSpPr txBox="1">
            <a:spLocks noGrp="1"/>
          </p:cNvSpPr>
          <p:nvPr>
            <p:ph type="title"/>
          </p:nvPr>
        </p:nvSpPr>
        <p:spPr>
          <a:xfrm>
            <a:off x="348699" y="447262"/>
            <a:ext cx="8324100" cy="4695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927"/>
        <p:cNvGrpSpPr/>
        <p:nvPr/>
      </p:nvGrpSpPr>
      <p:grpSpPr>
        <a:xfrm>
          <a:off x="0" y="0"/>
          <a:ext cx="0" cy="0"/>
          <a:chOff x="0" y="0"/>
          <a:chExt cx="0" cy="0"/>
        </a:xfrm>
      </p:grpSpPr>
      <p:cxnSp>
        <p:nvCxnSpPr>
          <p:cNvPr id="928" name="Shape 928"/>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29" name="Shape 929"/>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30" name="Shape 930"/>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31" name="Shape 931"/>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32" name="Shape 932"/>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33" name="Shape 933"/>
          <p:cNvSpPr txBox="1">
            <a:spLocks noGrp="1"/>
          </p:cNvSpPr>
          <p:nvPr>
            <p:ph type="title"/>
          </p:nvPr>
        </p:nvSpPr>
        <p:spPr>
          <a:xfrm>
            <a:off x="348699" y="422770"/>
            <a:ext cx="8324100" cy="51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934"/>
        <p:cNvGrpSpPr/>
        <p:nvPr/>
      </p:nvGrpSpPr>
      <p:grpSpPr>
        <a:xfrm>
          <a:off x="0" y="0"/>
          <a:ext cx="0" cy="0"/>
          <a:chOff x="0" y="0"/>
          <a:chExt cx="0" cy="0"/>
        </a:xfrm>
      </p:grpSpPr>
      <p:cxnSp>
        <p:nvCxnSpPr>
          <p:cNvPr id="935" name="Shape 935"/>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36" name="Shape 936"/>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37" name="Shape 937"/>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938" name="Shape 938"/>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39" name="Shape 939"/>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40" name="Shape 940"/>
          <p:cNvSpPr txBox="1">
            <a:spLocks noGrp="1"/>
          </p:cNvSpPr>
          <p:nvPr>
            <p:ph type="title"/>
          </p:nvPr>
        </p:nvSpPr>
        <p:spPr>
          <a:xfrm>
            <a:off x="348699" y="422770"/>
            <a:ext cx="8324100" cy="5109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41" name="Shape 941"/>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a:solidFill>
                  <a:schemeClr val="lt1"/>
                </a:solidFill>
                <a:latin typeface="Roboto"/>
                <a:ea typeface="Roboto"/>
                <a:cs typeface="Roboto"/>
                <a:sym typeface="Roboto"/>
              </a:rPr>
              <a:t>Q&amp;A</a:t>
            </a:r>
            <a:endParaRPr sz="1100"/>
          </a:p>
        </p:txBody>
      </p: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42"/>
        <p:cNvGrpSpPr/>
        <p:nvPr/>
      </p:nvGrpSpPr>
      <p:grpSpPr>
        <a:xfrm>
          <a:off x="0" y="0"/>
          <a:ext cx="0" cy="0"/>
          <a:chOff x="0" y="0"/>
          <a:chExt cx="0" cy="0"/>
        </a:xfrm>
      </p:grpSpPr>
      <p:pic>
        <p:nvPicPr>
          <p:cNvPr id="943" name="Shape 943"/>
          <p:cNvPicPr preferRelativeResize="0"/>
          <p:nvPr/>
        </p:nvPicPr>
        <p:blipFill rotWithShape="1">
          <a:blip r:embed="rId2">
            <a:alphaModFix/>
          </a:blip>
          <a:srcRect/>
          <a:stretch/>
        </p:blipFill>
        <p:spPr>
          <a:xfrm>
            <a:off x="2330650" y="1095493"/>
            <a:ext cx="4465692" cy="3617233"/>
          </a:xfrm>
          <a:prstGeom prst="rect">
            <a:avLst/>
          </a:prstGeom>
          <a:noFill/>
          <a:ln>
            <a:noFill/>
          </a:ln>
        </p:spPr>
      </p:pic>
      <p:cxnSp>
        <p:nvCxnSpPr>
          <p:cNvPr id="944" name="Shape 944"/>
          <p:cNvCxnSpPr/>
          <p:nvPr/>
        </p:nvCxnSpPr>
        <p:spPr>
          <a:xfrm>
            <a:off x="446485" y="447261"/>
            <a:ext cx="8250900" cy="0"/>
          </a:xfrm>
          <a:prstGeom prst="straightConnector1">
            <a:avLst/>
          </a:prstGeom>
          <a:noFill/>
          <a:ln>
            <a:noFill/>
          </a:ln>
        </p:spPr>
      </p:cxnSp>
      <p:cxnSp>
        <p:nvCxnSpPr>
          <p:cNvPr id="945" name="Shape 945"/>
          <p:cNvCxnSpPr/>
          <p:nvPr/>
        </p:nvCxnSpPr>
        <p:spPr>
          <a:xfrm>
            <a:off x="446485" y="858741"/>
            <a:ext cx="8250900" cy="0"/>
          </a:xfrm>
          <a:prstGeom prst="straightConnector1">
            <a:avLst/>
          </a:prstGeom>
          <a:noFill/>
          <a:ln>
            <a:noFill/>
          </a:ln>
        </p:spPr>
      </p:cxnSp>
      <p:sp>
        <p:nvSpPr>
          <p:cNvPr id="946" name="Shape 946"/>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47"/>
        <p:cNvGrpSpPr/>
        <p:nvPr/>
      </p:nvGrpSpPr>
      <p:grpSpPr>
        <a:xfrm>
          <a:off x="0" y="0"/>
          <a:ext cx="0" cy="0"/>
          <a:chOff x="0" y="0"/>
          <a:chExt cx="0" cy="0"/>
        </a:xfrm>
      </p:grpSpPr>
      <p:pic>
        <p:nvPicPr>
          <p:cNvPr id="948" name="Shape 948"/>
          <p:cNvPicPr preferRelativeResize="0"/>
          <p:nvPr/>
        </p:nvPicPr>
        <p:blipFill rotWithShape="1">
          <a:blip r:embed="rId2">
            <a:alphaModFix/>
          </a:blip>
          <a:srcRect/>
          <a:stretch/>
        </p:blipFill>
        <p:spPr>
          <a:xfrm>
            <a:off x="1965088" y="1096067"/>
            <a:ext cx="5137787" cy="3611902"/>
          </a:xfrm>
          <a:prstGeom prst="rect">
            <a:avLst/>
          </a:prstGeom>
          <a:noFill/>
          <a:ln>
            <a:noFill/>
          </a:ln>
        </p:spPr>
      </p:pic>
      <p:cxnSp>
        <p:nvCxnSpPr>
          <p:cNvPr id="949" name="Shape 949"/>
          <p:cNvCxnSpPr/>
          <p:nvPr/>
        </p:nvCxnSpPr>
        <p:spPr>
          <a:xfrm>
            <a:off x="446485" y="447261"/>
            <a:ext cx="8250900" cy="0"/>
          </a:xfrm>
          <a:prstGeom prst="straightConnector1">
            <a:avLst/>
          </a:prstGeom>
          <a:noFill/>
          <a:ln>
            <a:noFill/>
          </a:ln>
        </p:spPr>
      </p:cxnSp>
      <p:cxnSp>
        <p:nvCxnSpPr>
          <p:cNvPr id="950" name="Shape 950"/>
          <p:cNvCxnSpPr/>
          <p:nvPr/>
        </p:nvCxnSpPr>
        <p:spPr>
          <a:xfrm>
            <a:off x="446485" y="858741"/>
            <a:ext cx="8250900" cy="0"/>
          </a:xfrm>
          <a:prstGeom prst="straightConnector1">
            <a:avLst/>
          </a:prstGeom>
          <a:noFill/>
          <a:ln>
            <a:noFill/>
          </a:ln>
        </p:spPr>
      </p:cxnSp>
      <p:sp>
        <p:nvSpPr>
          <p:cNvPr id="951" name="Shape 951"/>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Georgia"/>
              <a:buNone/>
              <a:defRPr sz="1400" b="0" i="0" u="none" strike="noStrike" cap="none">
                <a:solidFill>
                  <a:srgbClr val="FFFFFF"/>
                </a:solidFill>
                <a:latin typeface="Georgia"/>
                <a:ea typeface="Georgia"/>
                <a:cs typeface="Georgia"/>
                <a:sym typeface="Georgia"/>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37" name="Shape 37"/>
          <p:cNvSpPr txBox="1">
            <a:spLocks noGrp="1"/>
          </p:cNvSpPr>
          <p:nvPr>
            <p:ph type="subTitle" idx="1"/>
          </p:nvPr>
        </p:nvSpPr>
        <p:spPr>
          <a:xfrm>
            <a:off x="320275" y="1067525"/>
            <a:ext cx="8313599" cy="1928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800"/>
              <a:buFont typeface="Georgia"/>
              <a:buNone/>
              <a:defRPr sz="1800" b="0" i="0" u="none" strike="noStrike" cap="none">
                <a:solidFill>
                  <a:srgbClr val="FFFFFF"/>
                </a:solidFill>
                <a:latin typeface="Georgia"/>
                <a:ea typeface="Georgia"/>
                <a:cs typeface="Georgia"/>
                <a:sym typeface="Georgia"/>
              </a:defRPr>
            </a:lvl1pPr>
            <a:lvl2pPr marL="0" marR="0" lvl="1"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2pPr>
            <a:lvl3pPr marL="0" marR="0" lvl="2"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3pPr>
            <a:lvl4pPr marL="0" marR="0" lvl="3"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4pPr>
            <a:lvl5pPr marL="0" marR="0" lvl="4"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5pPr>
            <a:lvl6pPr marL="0" marR="0" lvl="5"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6pPr>
            <a:lvl7pPr marL="0" marR="0" lvl="6"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7pPr>
            <a:lvl8pPr marL="0" marR="0" lvl="7"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8pPr>
            <a:lvl9pPr marL="0" marR="0" lvl="8"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9pPr>
          </a:lstStyle>
          <a:p>
            <a:endParaRPr/>
          </a:p>
        </p:txBody>
      </p:sp>
      <p:sp>
        <p:nvSpPr>
          <p:cNvPr id="38" name="Shape 38"/>
          <p:cNvSpPr/>
          <p:nvPr/>
        </p:nvSpPr>
        <p:spPr>
          <a:xfrm>
            <a:off x="409625" y="347850"/>
            <a:ext cx="619200" cy="130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9" name="Shape 39"/>
          <p:cNvSpPr txBox="1"/>
          <p:nvPr/>
        </p:nvSpPr>
        <p:spPr>
          <a:xfrm>
            <a:off x="272500" y="4709350"/>
            <a:ext cx="8407500" cy="434100"/>
          </a:xfrm>
          <a:prstGeom prst="rect">
            <a:avLst/>
          </a:prstGeom>
          <a:solidFill>
            <a:srgbClr val="E51B24"/>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PRODUCT</a:t>
            </a:r>
            <a:endParaRPr/>
          </a:p>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a:p>
        </p:txBody>
      </p:sp>
      <p:cxnSp>
        <p:nvCxnSpPr>
          <p:cNvPr id="40" name="Shape 40"/>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41" name="Shape 41"/>
          <p:cNvPicPr preferRelativeResize="0"/>
          <p:nvPr/>
        </p:nvPicPr>
        <p:blipFill rotWithShape="1">
          <a:blip r:embed="rId2">
            <a:alphaModFix/>
          </a:blip>
          <a:srcRect/>
          <a:stretch/>
        </p:blipFill>
        <p:spPr>
          <a:xfrm>
            <a:off x="8469250" y="4793524"/>
            <a:ext cx="210750" cy="210750"/>
          </a:xfrm>
          <a:prstGeom prst="rect">
            <a:avLst/>
          </a:prstGeom>
          <a:noFill/>
          <a:ln>
            <a:noFill/>
          </a:ln>
        </p:spPr>
      </p:pic>
    </p:spTree>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52"/>
        <p:cNvGrpSpPr/>
        <p:nvPr/>
      </p:nvGrpSpPr>
      <p:grpSpPr>
        <a:xfrm>
          <a:off x="0" y="0"/>
          <a:ext cx="0" cy="0"/>
          <a:chOff x="0" y="0"/>
          <a:chExt cx="0" cy="0"/>
        </a:xfrm>
      </p:grpSpPr>
      <p:pic>
        <p:nvPicPr>
          <p:cNvPr id="953" name="Shape 953"/>
          <p:cNvPicPr preferRelativeResize="0"/>
          <p:nvPr/>
        </p:nvPicPr>
        <p:blipFill rotWithShape="1">
          <a:blip r:embed="rId2">
            <a:alphaModFix/>
          </a:blip>
          <a:srcRect/>
          <a:stretch/>
        </p:blipFill>
        <p:spPr>
          <a:xfrm>
            <a:off x="2205633" y="1064482"/>
            <a:ext cx="4805402" cy="3751023"/>
          </a:xfrm>
          <a:prstGeom prst="rect">
            <a:avLst/>
          </a:prstGeom>
          <a:noFill/>
          <a:ln>
            <a:noFill/>
          </a:ln>
        </p:spPr>
      </p:pic>
      <p:cxnSp>
        <p:nvCxnSpPr>
          <p:cNvPr id="954" name="Shape 954"/>
          <p:cNvCxnSpPr/>
          <p:nvPr/>
        </p:nvCxnSpPr>
        <p:spPr>
          <a:xfrm>
            <a:off x="446485" y="447261"/>
            <a:ext cx="8250900" cy="0"/>
          </a:xfrm>
          <a:prstGeom prst="straightConnector1">
            <a:avLst/>
          </a:prstGeom>
          <a:noFill/>
          <a:ln>
            <a:noFill/>
          </a:ln>
        </p:spPr>
      </p:cxnSp>
      <p:cxnSp>
        <p:nvCxnSpPr>
          <p:cNvPr id="955" name="Shape 955"/>
          <p:cNvCxnSpPr/>
          <p:nvPr/>
        </p:nvCxnSpPr>
        <p:spPr>
          <a:xfrm>
            <a:off x="446485" y="858741"/>
            <a:ext cx="8250900" cy="0"/>
          </a:xfrm>
          <a:prstGeom prst="straightConnector1">
            <a:avLst/>
          </a:prstGeom>
          <a:noFill/>
          <a:ln>
            <a:noFill/>
          </a:ln>
        </p:spPr>
      </p:cxnSp>
      <p:sp>
        <p:nvSpPr>
          <p:cNvPr id="956" name="Shape 956"/>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57"/>
        <p:cNvGrpSpPr/>
        <p:nvPr/>
      </p:nvGrpSpPr>
      <p:grpSpPr>
        <a:xfrm>
          <a:off x="0" y="0"/>
          <a:ext cx="0" cy="0"/>
          <a:chOff x="0" y="0"/>
          <a:chExt cx="0" cy="0"/>
        </a:xfrm>
      </p:grpSpPr>
      <p:pic>
        <p:nvPicPr>
          <p:cNvPr id="958" name="Shape 958"/>
          <p:cNvPicPr preferRelativeResize="0"/>
          <p:nvPr/>
        </p:nvPicPr>
        <p:blipFill rotWithShape="1">
          <a:blip r:embed="rId2">
            <a:alphaModFix/>
          </a:blip>
          <a:srcRect/>
          <a:stretch/>
        </p:blipFill>
        <p:spPr>
          <a:xfrm>
            <a:off x="714375" y="925271"/>
            <a:ext cx="2838794" cy="4254495"/>
          </a:xfrm>
          <a:prstGeom prst="rect">
            <a:avLst/>
          </a:prstGeom>
          <a:noFill/>
          <a:ln>
            <a:noFill/>
          </a:ln>
        </p:spPr>
      </p:pic>
      <p:pic>
        <p:nvPicPr>
          <p:cNvPr id="959" name="Shape 959"/>
          <p:cNvPicPr preferRelativeResize="0"/>
          <p:nvPr/>
        </p:nvPicPr>
        <p:blipFill rotWithShape="1">
          <a:blip r:embed="rId3">
            <a:alphaModFix/>
          </a:blip>
          <a:srcRect/>
          <a:stretch/>
        </p:blipFill>
        <p:spPr>
          <a:xfrm>
            <a:off x="3286125" y="966085"/>
            <a:ext cx="2594381" cy="3857837"/>
          </a:xfrm>
          <a:prstGeom prst="rect">
            <a:avLst/>
          </a:prstGeom>
          <a:noFill/>
          <a:ln>
            <a:noFill/>
          </a:ln>
        </p:spPr>
      </p:pic>
      <p:pic>
        <p:nvPicPr>
          <p:cNvPr id="960" name="Shape 960"/>
          <p:cNvPicPr preferRelativeResize="0"/>
          <p:nvPr/>
        </p:nvPicPr>
        <p:blipFill rotWithShape="1">
          <a:blip r:embed="rId4">
            <a:alphaModFix/>
          </a:blip>
          <a:srcRect/>
          <a:stretch/>
        </p:blipFill>
        <p:spPr>
          <a:xfrm>
            <a:off x="5982890" y="957140"/>
            <a:ext cx="2093581" cy="3845352"/>
          </a:xfrm>
          <a:prstGeom prst="rect">
            <a:avLst/>
          </a:prstGeom>
          <a:noFill/>
          <a:ln>
            <a:noFill/>
          </a:ln>
        </p:spPr>
      </p:pic>
      <p:cxnSp>
        <p:nvCxnSpPr>
          <p:cNvPr id="961" name="Shape 961"/>
          <p:cNvCxnSpPr/>
          <p:nvPr/>
        </p:nvCxnSpPr>
        <p:spPr>
          <a:xfrm>
            <a:off x="446485" y="447261"/>
            <a:ext cx="8250900" cy="0"/>
          </a:xfrm>
          <a:prstGeom prst="straightConnector1">
            <a:avLst/>
          </a:prstGeom>
          <a:noFill/>
          <a:ln>
            <a:noFill/>
          </a:ln>
        </p:spPr>
      </p:cxnSp>
      <p:cxnSp>
        <p:nvCxnSpPr>
          <p:cNvPr id="962" name="Shape 962"/>
          <p:cNvCxnSpPr/>
          <p:nvPr/>
        </p:nvCxnSpPr>
        <p:spPr>
          <a:xfrm>
            <a:off x="446485" y="858741"/>
            <a:ext cx="8250900" cy="0"/>
          </a:xfrm>
          <a:prstGeom prst="straightConnector1">
            <a:avLst/>
          </a:prstGeom>
          <a:noFill/>
          <a:ln>
            <a:noFill/>
          </a:ln>
        </p:spPr>
      </p:cxnSp>
      <p:sp>
        <p:nvSpPr>
          <p:cNvPr id="963" name="Shape 963"/>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964" name="Shape 964"/>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965" name="Shape 965"/>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966"/>
        <p:cNvGrpSpPr/>
        <p:nvPr/>
      </p:nvGrpSpPr>
      <p:grpSpPr>
        <a:xfrm>
          <a:off x="0" y="0"/>
          <a:ext cx="0" cy="0"/>
          <a:chOff x="0" y="0"/>
          <a:chExt cx="0" cy="0"/>
        </a:xfrm>
      </p:grpSpPr>
      <p:sp>
        <p:nvSpPr>
          <p:cNvPr id="967" name="Shape 967"/>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68" name="Shape 968"/>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69" name="Shape 969"/>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0" name="Shape 970"/>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71" name="Shape 971"/>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2" name="Shape 972"/>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3" name="Shape 973"/>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4" name="Shape 974"/>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5" name="Shape 975"/>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976" name="Shape 976"/>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977" name="Shape 977"/>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978" name="Shape 978"/>
          <p:cNvGrpSpPr/>
          <p:nvPr/>
        </p:nvGrpSpPr>
        <p:grpSpPr>
          <a:xfrm>
            <a:off x="6194126" y="1158101"/>
            <a:ext cx="1839645" cy="1910613"/>
            <a:chOff x="1020750" y="2355030"/>
            <a:chExt cx="1839645" cy="1910613"/>
          </a:xfrm>
        </p:grpSpPr>
        <p:sp>
          <p:nvSpPr>
            <p:cNvPr id="979" name="Shape 979"/>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980" name="Shape 980"/>
            <p:cNvGrpSpPr/>
            <p:nvPr/>
          </p:nvGrpSpPr>
          <p:grpSpPr>
            <a:xfrm>
              <a:off x="2584713" y="3989961"/>
              <a:ext cx="275682" cy="275682"/>
              <a:chOff x="2893512" y="3993856"/>
              <a:chExt cx="275682" cy="275682"/>
            </a:xfrm>
          </p:grpSpPr>
          <p:sp>
            <p:nvSpPr>
              <p:cNvPr id="981" name="Shape 981"/>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982" name="Shape 982"/>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983" name="Shape 983"/>
          <p:cNvGrpSpPr/>
          <p:nvPr/>
        </p:nvGrpSpPr>
        <p:grpSpPr>
          <a:xfrm>
            <a:off x="5891750" y="3157975"/>
            <a:ext cx="2444400" cy="1518224"/>
            <a:chOff x="5540475" y="1141525"/>
            <a:chExt cx="2444400" cy="1518224"/>
          </a:xfrm>
        </p:grpSpPr>
        <p:sp>
          <p:nvSpPr>
            <p:cNvPr id="984" name="Shape 984"/>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985" name="Shape 985"/>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986"/>
        <p:cNvGrpSpPr/>
        <p:nvPr/>
      </p:nvGrpSpPr>
      <p:grpSpPr>
        <a:xfrm>
          <a:off x="0" y="0"/>
          <a:ext cx="0" cy="0"/>
          <a:chOff x="0" y="0"/>
          <a:chExt cx="0" cy="0"/>
        </a:xfrm>
      </p:grpSpPr>
      <p:cxnSp>
        <p:nvCxnSpPr>
          <p:cNvPr id="987" name="Shape 987"/>
          <p:cNvCxnSpPr/>
          <p:nvPr/>
        </p:nvCxnSpPr>
        <p:spPr>
          <a:xfrm>
            <a:off x="446485" y="447261"/>
            <a:ext cx="8250900" cy="0"/>
          </a:xfrm>
          <a:prstGeom prst="straightConnector1">
            <a:avLst/>
          </a:prstGeom>
          <a:noFill/>
          <a:ln>
            <a:noFill/>
          </a:ln>
        </p:spPr>
      </p:cxnSp>
      <p:cxnSp>
        <p:nvCxnSpPr>
          <p:cNvPr id="988" name="Shape 988"/>
          <p:cNvCxnSpPr/>
          <p:nvPr/>
        </p:nvCxnSpPr>
        <p:spPr>
          <a:xfrm>
            <a:off x="446485" y="858741"/>
            <a:ext cx="8250900" cy="0"/>
          </a:xfrm>
          <a:prstGeom prst="straightConnector1">
            <a:avLst/>
          </a:prstGeom>
          <a:noFill/>
          <a:ln>
            <a:noFill/>
          </a:ln>
        </p:spPr>
      </p:cxnSp>
      <p:grpSp>
        <p:nvGrpSpPr>
          <p:cNvPr id="989" name="Shape 989"/>
          <p:cNvGrpSpPr/>
          <p:nvPr/>
        </p:nvGrpSpPr>
        <p:grpSpPr>
          <a:xfrm>
            <a:off x="446486" y="1288112"/>
            <a:ext cx="892699" cy="894222"/>
            <a:chOff x="0" y="0"/>
            <a:chExt cx="1269661" cy="1269661"/>
          </a:xfrm>
        </p:grpSpPr>
        <p:pic>
          <p:nvPicPr>
            <p:cNvPr id="990" name="Shape 99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991" name="Shape 991"/>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992" name="Shape 992"/>
          <p:cNvGrpSpPr/>
          <p:nvPr/>
        </p:nvGrpSpPr>
        <p:grpSpPr>
          <a:xfrm>
            <a:off x="1518048" y="1288112"/>
            <a:ext cx="892699" cy="894222"/>
            <a:chOff x="0" y="0"/>
            <a:chExt cx="1269661" cy="1269661"/>
          </a:xfrm>
        </p:grpSpPr>
        <p:pic>
          <p:nvPicPr>
            <p:cNvPr id="993" name="Shape 993"/>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994" name="Shape 99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995" name="Shape 995"/>
          <p:cNvGrpSpPr/>
          <p:nvPr/>
        </p:nvGrpSpPr>
        <p:grpSpPr>
          <a:xfrm>
            <a:off x="446486" y="2352593"/>
            <a:ext cx="892699" cy="894222"/>
            <a:chOff x="0" y="0"/>
            <a:chExt cx="1269661" cy="1269661"/>
          </a:xfrm>
        </p:grpSpPr>
        <p:pic>
          <p:nvPicPr>
            <p:cNvPr id="996" name="Shape 996"/>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997" name="Shape 99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998" name="Shape 998"/>
          <p:cNvGrpSpPr/>
          <p:nvPr/>
        </p:nvGrpSpPr>
        <p:grpSpPr>
          <a:xfrm>
            <a:off x="1518048" y="2352593"/>
            <a:ext cx="892699" cy="894222"/>
            <a:chOff x="0" y="0"/>
            <a:chExt cx="1269661" cy="1269661"/>
          </a:xfrm>
        </p:grpSpPr>
        <p:pic>
          <p:nvPicPr>
            <p:cNvPr id="999" name="Shape 999"/>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000" name="Shape 100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01" name="Shape 1001"/>
          <p:cNvGrpSpPr/>
          <p:nvPr/>
        </p:nvGrpSpPr>
        <p:grpSpPr>
          <a:xfrm>
            <a:off x="446486" y="3434965"/>
            <a:ext cx="892699" cy="894222"/>
            <a:chOff x="0" y="0"/>
            <a:chExt cx="1269661" cy="1269661"/>
          </a:xfrm>
        </p:grpSpPr>
        <p:pic>
          <p:nvPicPr>
            <p:cNvPr id="1002" name="Shape 1002"/>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003" name="Shape 100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004" name="Shape 1004"/>
          <p:cNvGrpSpPr/>
          <p:nvPr/>
        </p:nvGrpSpPr>
        <p:grpSpPr>
          <a:xfrm>
            <a:off x="1518048" y="3434965"/>
            <a:ext cx="892699" cy="894222"/>
            <a:chOff x="0" y="0"/>
            <a:chExt cx="1269661" cy="1269661"/>
          </a:xfrm>
        </p:grpSpPr>
        <p:pic>
          <p:nvPicPr>
            <p:cNvPr id="1005" name="Shape 1005"/>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006" name="Shape 100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1007" name="Shape 1007"/>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1008" name="Shape 1008"/>
          <p:cNvGrpSpPr/>
          <p:nvPr/>
        </p:nvGrpSpPr>
        <p:grpSpPr>
          <a:xfrm>
            <a:off x="2848570" y="1288111"/>
            <a:ext cx="1428342" cy="1430780"/>
            <a:chOff x="0" y="0"/>
            <a:chExt cx="2031492" cy="2031492"/>
          </a:xfrm>
        </p:grpSpPr>
        <p:pic>
          <p:nvPicPr>
            <p:cNvPr id="1009" name="Shape 1009"/>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010" name="Shape 1010"/>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1011" name="Shape 1011"/>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012" name="Shape 1012"/>
          <p:cNvGrpSpPr/>
          <p:nvPr/>
        </p:nvGrpSpPr>
        <p:grpSpPr>
          <a:xfrm>
            <a:off x="4473773" y="1288111"/>
            <a:ext cx="1428342" cy="1430780"/>
            <a:chOff x="0" y="0"/>
            <a:chExt cx="2031492" cy="2031492"/>
          </a:xfrm>
        </p:grpSpPr>
        <p:pic>
          <p:nvPicPr>
            <p:cNvPr id="1013" name="Shape 1013"/>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014" name="Shape 101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15" name="Shape 1015"/>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16" name="Shape 1016"/>
          <p:cNvGrpSpPr/>
          <p:nvPr/>
        </p:nvGrpSpPr>
        <p:grpSpPr>
          <a:xfrm>
            <a:off x="2848570" y="2898249"/>
            <a:ext cx="1428342" cy="1430780"/>
            <a:chOff x="0" y="0"/>
            <a:chExt cx="2031492" cy="2031492"/>
          </a:xfrm>
        </p:grpSpPr>
        <p:pic>
          <p:nvPicPr>
            <p:cNvPr id="1017" name="Shape 1017"/>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018" name="Shape 1018"/>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19" name="Shape 1019"/>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20" name="Shape 1020"/>
          <p:cNvGrpSpPr/>
          <p:nvPr/>
        </p:nvGrpSpPr>
        <p:grpSpPr>
          <a:xfrm>
            <a:off x="4473773" y="2898249"/>
            <a:ext cx="1428342" cy="1430780"/>
            <a:chOff x="0" y="0"/>
            <a:chExt cx="2031492" cy="2031492"/>
          </a:xfrm>
        </p:grpSpPr>
        <p:pic>
          <p:nvPicPr>
            <p:cNvPr id="1021" name="Shape 1021"/>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022" name="Shape 1022"/>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023" name="Shape 1023"/>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024" name="Shape 1024"/>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030"/>
        <p:cNvGrpSpPr/>
        <p:nvPr/>
      </p:nvGrpSpPr>
      <p:grpSpPr>
        <a:xfrm>
          <a:off x="0" y="0"/>
          <a:ext cx="0" cy="0"/>
          <a:chOff x="0" y="0"/>
          <a:chExt cx="0" cy="0"/>
        </a:xfrm>
      </p:grpSpPr>
      <p:cxnSp>
        <p:nvCxnSpPr>
          <p:cNvPr id="1031" name="Shape 103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32" name="Shape 103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033" name="Shape 1033"/>
          <p:cNvPicPr preferRelativeResize="0"/>
          <p:nvPr/>
        </p:nvPicPr>
        <p:blipFill rotWithShape="1">
          <a:blip r:embed="rId2">
            <a:alphaModFix/>
          </a:blip>
          <a:srcRect/>
          <a:stretch/>
        </p:blipFill>
        <p:spPr>
          <a:xfrm>
            <a:off x="446484" y="536713"/>
            <a:ext cx="1991400" cy="2148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034"/>
        <p:cNvGrpSpPr/>
        <p:nvPr/>
      </p:nvGrpSpPr>
      <p:grpSpPr>
        <a:xfrm>
          <a:off x="0" y="0"/>
          <a:ext cx="0" cy="0"/>
          <a:chOff x="0" y="0"/>
          <a:chExt cx="0" cy="0"/>
        </a:xfrm>
      </p:grpSpPr>
      <p:cxnSp>
        <p:nvCxnSpPr>
          <p:cNvPr id="1035" name="Shape 103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36" name="Shape 103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037"/>
        <p:cNvGrpSpPr/>
        <p:nvPr/>
      </p:nvGrpSpPr>
      <p:grpSpPr>
        <a:xfrm>
          <a:off x="0" y="0"/>
          <a:ext cx="0" cy="0"/>
          <a:chOff x="0" y="0"/>
          <a:chExt cx="0" cy="0"/>
        </a:xfrm>
      </p:grpSpPr>
      <p:sp>
        <p:nvSpPr>
          <p:cNvPr id="1038" name="Shape 1038"/>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39" name="Shape 1039"/>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1040"/>
        <p:cNvGrpSpPr/>
        <p:nvPr/>
      </p:nvGrpSpPr>
      <p:grpSpPr>
        <a:xfrm>
          <a:off x="0" y="0"/>
          <a:ext cx="0" cy="0"/>
          <a:chOff x="0" y="0"/>
          <a:chExt cx="0" cy="0"/>
        </a:xfrm>
      </p:grpSpPr>
      <p:sp>
        <p:nvSpPr>
          <p:cNvPr id="1041" name="Shape 1041"/>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L="0" marR="0" lvl="1" indent="165100" algn="l" rtl="0">
              <a:lnSpc>
                <a:spcPct val="92592"/>
              </a:lnSpc>
              <a:spcBef>
                <a:spcPts val="0"/>
              </a:spcBef>
              <a:spcAft>
                <a:spcPts val="0"/>
              </a:spcAft>
              <a:buSzPts val="1000"/>
              <a:buNone/>
              <a:defRPr sz="4800">
                <a:latin typeface="Oswald"/>
                <a:ea typeface="Oswald"/>
                <a:cs typeface="Oswald"/>
                <a:sym typeface="Oswald"/>
              </a:defRPr>
            </a:lvl2pPr>
            <a:lvl3pPr marL="0" marR="0" lvl="2" indent="317500" algn="l" rtl="0">
              <a:lnSpc>
                <a:spcPct val="92592"/>
              </a:lnSpc>
              <a:spcBef>
                <a:spcPts val="0"/>
              </a:spcBef>
              <a:spcAft>
                <a:spcPts val="0"/>
              </a:spcAft>
              <a:buSzPts val="1000"/>
              <a:buNone/>
              <a:defRPr sz="4800">
                <a:latin typeface="Oswald"/>
                <a:ea typeface="Oswald"/>
                <a:cs typeface="Oswald"/>
                <a:sym typeface="Oswald"/>
              </a:defRPr>
            </a:lvl3pPr>
            <a:lvl4pPr marL="0" marR="0" lvl="3" indent="482600" algn="l" rtl="0">
              <a:lnSpc>
                <a:spcPct val="92592"/>
              </a:lnSpc>
              <a:spcBef>
                <a:spcPts val="0"/>
              </a:spcBef>
              <a:spcAft>
                <a:spcPts val="0"/>
              </a:spcAft>
              <a:buSzPts val="1000"/>
              <a:buNone/>
              <a:defRPr sz="4800">
                <a:latin typeface="Oswald"/>
                <a:ea typeface="Oswald"/>
                <a:cs typeface="Oswald"/>
                <a:sym typeface="Oswald"/>
              </a:defRPr>
            </a:lvl4pPr>
            <a:lvl5pPr marL="0" marR="0" lvl="4" indent="647700" algn="l" rtl="0">
              <a:lnSpc>
                <a:spcPct val="92592"/>
              </a:lnSpc>
              <a:spcBef>
                <a:spcPts val="0"/>
              </a:spcBef>
              <a:spcAft>
                <a:spcPts val="0"/>
              </a:spcAft>
              <a:buSzPts val="1000"/>
              <a:buNone/>
              <a:defRPr sz="4800">
                <a:latin typeface="Oswald"/>
                <a:ea typeface="Oswald"/>
                <a:cs typeface="Oswald"/>
                <a:sym typeface="Oswald"/>
              </a:defRPr>
            </a:lvl5pPr>
            <a:lvl6pPr marL="0" marR="0" lvl="5" indent="800100" algn="l" rtl="0">
              <a:lnSpc>
                <a:spcPct val="92592"/>
              </a:lnSpc>
              <a:spcBef>
                <a:spcPts val="0"/>
              </a:spcBef>
              <a:spcAft>
                <a:spcPts val="0"/>
              </a:spcAft>
              <a:buSzPts val="1000"/>
              <a:buNone/>
              <a:defRPr sz="4800">
                <a:latin typeface="Oswald"/>
                <a:ea typeface="Oswald"/>
                <a:cs typeface="Oswald"/>
                <a:sym typeface="Oswald"/>
              </a:defRPr>
            </a:lvl6pPr>
            <a:lvl7pPr marL="0" marR="0" lvl="6" indent="965200" algn="l" rtl="0">
              <a:lnSpc>
                <a:spcPct val="92592"/>
              </a:lnSpc>
              <a:spcBef>
                <a:spcPts val="0"/>
              </a:spcBef>
              <a:spcAft>
                <a:spcPts val="0"/>
              </a:spcAft>
              <a:buSzPts val="1000"/>
              <a:buNone/>
              <a:defRPr sz="4800">
                <a:latin typeface="Oswald"/>
                <a:ea typeface="Oswald"/>
                <a:cs typeface="Oswald"/>
                <a:sym typeface="Oswald"/>
              </a:defRPr>
            </a:lvl7pPr>
            <a:lvl8pPr marL="0" marR="0" lvl="7" indent="1130300" algn="l" rtl="0">
              <a:lnSpc>
                <a:spcPct val="92592"/>
              </a:lnSpc>
              <a:spcBef>
                <a:spcPts val="0"/>
              </a:spcBef>
              <a:spcAft>
                <a:spcPts val="0"/>
              </a:spcAft>
              <a:buSzPts val="1000"/>
              <a:buNone/>
              <a:defRPr sz="4800">
                <a:latin typeface="Oswald"/>
                <a:ea typeface="Oswald"/>
                <a:cs typeface="Oswald"/>
                <a:sym typeface="Oswald"/>
              </a:defRPr>
            </a:lvl8pPr>
            <a:lvl9pPr marL="0" marR="0" lvl="8" indent="1282700" algn="l" rtl="0">
              <a:lnSpc>
                <a:spcPct val="92592"/>
              </a:lnSpc>
              <a:spcBef>
                <a:spcPts val="0"/>
              </a:spcBef>
              <a:spcAft>
                <a:spcPts val="0"/>
              </a:spcAft>
              <a:buSzPts val="1000"/>
              <a:buNone/>
              <a:defRPr sz="4800">
                <a:latin typeface="Oswald"/>
                <a:ea typeface="Oswald"/>
                <a:cs typeface="Oswald"/>
                <a:sym typeface="Oswald"/>
              </a:defRPr>
            </a:lvl9pPr>
          </a:lstStyle>
          <a:p>
            <a:endParaRPr/>
          </a:p>
        </p:txBody>
      </p:sp>
      <p:sp>
        <p:nvSpPr>
          <p:cNvPr id="1042" name="Shape 1042"/>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43" name="Shape 1043"/>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sz="1000"/>
          </a:p>
        </p:txBody>
      </p:sp>
      <p:cxnSp>
        <p:nvCxnSpPr>
          <p:cNvPr id="1044" name="Shape 1044"/>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1045" name="Shape 1045"/>
          <p:cNvPicPr preferRelativeResize="0"/>
          <p:nvPr/>
        </p:nvPicPr>
        <p:blipFill rotWithShape="1">
          <a:blip r:embed="rId2">
            <a:alphaModFix/>
          </a:blip>
          <a:srcRect/>
          <a:stretch/>
        </p:blipFill>
        <p:spPr>
          <a:xfrm>
            <a:off x="8469250" y="4793524"/>
            <a:ext cx="210600" cy="2103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48" name="Shape 1048"/>
          <p:cNvSpPr txBox="1">
            <a:spLocks noGrp="1"/>
          </p:cNvSpPr>
          <p:nvPr>
            <p:ph type="body" idx="1"/>
          </p:nvPr>
        </p:nvSpPr>
        <p:spPr>
          <a:xfrm>
            <a:off x="204164" y="939200"/>
            <a:ext cx="8491200" cy="3797700"/>
          </a:xfrm>
          <a:prstGeom prst="rect">
            <a:avLst/>
          </a:prstGeom>
          <a:noFill/>
          <a:ln>
            <a:noFill/>
          </a:ln>
        </p:spPr>
        <p:txBody>
          <a:bodyPr spcFirstLastPara="1" wrap="square" lIns="64325" tIns="64325" rIns="64325" bIns="643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xfrm>
            <a:off x="334103" y="523442"/>
            <a:ext cx="8352600" cy="3735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rge Text 1">
  <p:cSld name="Large Text 1">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44" name="Shape 44"/>
          <p:cNvSpPr txBox="1">
            <a:spLocks noGrp="1"/>
          </p:cNvSpPr>
          <p:nvPr>
            <p:ph type="subTitle" idx="1"/>
          </p:nvPr>
        </p:nvSpPr>
        <p:spPr>
          <a:xfrm>
            <a:off x="320275" y="1067525"/>
            <a:ext cx="8313599" cy="1928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800"/>
              <a:buFont typeface="Georgia"/>
              <a:buNone/>
              <a:defRPr sz="2400" b="0" i="0" u="none" strike="noStrike" cap="none">
                <a:solidFill>
                  <a:srgbClr val="000000"/>
                </a:solidFill>
                <a:latin typeface="Georgia"/>
                <a:ea typeface="Georgia"/>
                <a:cs typeface="Georgia"/>
                <a:sym typeface="Georgia"/>
              </a:defRPr>
            </a:lvl1pPr>
            <a:lvl2pPr marL="0" marR="0" lvl="1"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2pPr>
            <a:lvl3pPr marL="0" marR="0" lvl="2"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3pPr>
            <a:lvl4pPr marL="0" marR="0" lvl="3"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4pPr>
            <a:lvl5pPr marL="0" marR="0" lvl="4"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5pPr>
            <a:lvl6pPr marL="0" marR="0" lvl="5"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6pPr>
            <a:lvl7pPr marL="0" marR="0" lvl="6"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7pPr>
            <a:lvl8pPr marL="0" marR="0" lvl="7"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8pPr>
            <a:lvl9pPr marL="0" marR="0" lvl="8"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1051"/>
        <p:cNvGrpSpPr/>
        <p:nvPr/>
      </p:nvGrpSpPr>
      <p:grpSpPr>
        <a:xfrm>
          <a:off x="0" y="0"/>
          <a:ext cx="0" cy="0"/>
          <a:chOff x="0" y="0"/>
          <a:chExt cx="0" cy="0"/>
        </a:xfrm>
      </p:grpSpPr>
      <p:sp>
        <p:nvSpPr>
          <p:cNvPr id="1052" name="Shape 1052"/>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53" name="Shape 1053"/>
          <p:cNvSpPr txBox="1">
            <a:spLocks noGrp="1"/>
          </p:cNvSpPr>
          <p:nvPr>
            <p:ph type="subTitle" idx="1"/>
          </p:nvPr>
        </p:nvSpPr>
        <p:spPr>
          <a:xfrm>
            <a:off x="320275" y="941001"/>
            <a:ext cx="8362200" cy="3775500"/>
          </a:xfrm>
          <a:prstGeom prst="rect">
            <a:avLst/>
          </a:prstGeom>
          <a:noFill/>
          <a:ln>
            <a:noFill/>
          </a:ln>
        </p:spPr>
        <p:txBody>
          <a:bodyPr spcFirstLastPara="1" wrap="square" lIns="64325" tIns="64325" rIns="64325" bIns="64325" anchor="t" anchorCtr="0"/>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469900" marR="0" lvl="1"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L="787400" marR="0" lvl="2"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L="1104900" marR="0" lvl="3"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L="1435100" marR="0" lvl="4"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L="1866900" marR="0" lvl="5"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2120900" marR="0" lvl="6"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2362200" marR="0" lvl="7" indent="-508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2616200" marR="0" lvl="8"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054"/>
        <p:cNvGrpSpPr/>
        <p:nvPr/>
      </p:nvGrpSpPr>
      <p:grpSpPr>
        <a:xfrm>
          <a:off x="0" y="0"/>
          <a:ext cx="0" cy="0"/>
          <a:chOff x="0" y="0"/>
          <a:chExt cx="0" cy="0"/>
        </a:xfrm>
      </p:grpSpPr>
      <p:pic>
        <p:nvPicPr>
          <p:cNvPr id="1055" name="Shape 1055"/>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056" name="Shape 1056"/>
          <p:cNvPicPr preferRelativeResize="0"/>
          <p:nvPr/>
        </p:nvPicPr>
        <p:blipFill rotWithShape="1">
          <a:blip r:embed="rId3">
            <a:alphaModFix/>
          </a:blip>
          <a:srcRect/>
          <a:stretch/>
        </p:blipFill>
        <p:spPr>
          <a:xfrm>
            <a:off x="3286125" y="966083"/>
            <a:ext cx="2598600" cy="3884400"/>
          </a:xfrm>
          <a:prstGeom prst="rect">
            <a:avLst/>
          </a:prstGeom>
          <a:noFill/>
          <a:ln>
            <a:noFill/>
          </a:ln>
        </p:spPr>
      </p:pic>
      <p:pic>
        <p:nvPicPr>
          <p:cNvPr id="1057" name="Shape 1057"/>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058" name="Shape 1058"/>
          <p:cNvCxnSpPr/>
          <p:nvPr/>
        </p:nvCxnSpPr>
        <p:spPr>
          <a:xfrm>
            <a:off x="446484" y="447261"/>
            <a:ext cx="8250900" cy="0"/>
          </a:xfrm>
          <a:prstGeom prst="straightConnector1">
            <a:avLst/>
          </a:prstGeom>
          <a:noFill/>
          <a:ln>
            <a:noFill/>
          </a:ln>
        </p:spPr>
      </p:cxnSp>
      <p:cxnSp>
        <p:nvCxnSpPr>
          <p:cNvPr id="1059" name="Shape 1059"/>
          <p:cNvCxnSpPr/>
          <p:nvPr/>
        </p:nvCxnSpPr>
        <p:spPr>
          <a:xfrm>
            <a:off x="446484" y="858741"/>
            <a:ext cx="8250900" cy="0"/>
          </a:xfrm>
          <a:prstGeom prst="straightConnector1">
            <a:avLst/>
          </a:prstGeom>
          <a:noFill/>
          <a:ln>
            <a:noFill/>
          </a:ln>
        </p:spPr>
      </p:cxnSp>
      <p:sp>
        <p:nvSpPr>
          <p:cNvPr id="1060" name="Shape 1060"/>
          <p:cNvSpPr/>
          <p:nvPr/>
        </p:nvSpPr>
        <p:spPr>
          <a:xfrm>
            <a:off x="3973711"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061" name="Shape 1061"/>
          <p:cNvSpPr/>
          <p:nvPr/>
        </p:nvSpPr>
        <p:spPr>
          <a:xfrm>
            <a:off x="6456164"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062" name="Shape 1062"/>
          <p:cNvSpPr txBox="1">
            <a:spLocks noGrp="1"/>
          </p:cNvSpPr>
          <p:nvPr>
            <p:ph type="body" idx="1"/>
          </p:nvPr>
        </p:nvSpPr>
        <p:spPr>
          <a:xfrm>
            <a:off x="1294805" y="1395454"/>
            <a:ext cx="16251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63" name="Shape 106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064"/>
        <p:cNvGrpSpPr/>
        <p:nvPr/>
      </p:nvGrpSpPr>
      <p:grpSpPr>
        <a:xfrm>
          <a:off x="0" y="0"/>
          <a:ext cx="0" cy="0"/>
          <a:chOff x="0" y="0"/>
          <a:chExt cx="0" cy="0"/>
        </a:xfrm>
      </p:grpSpPr>
      <p:cxnSp>
        <p:nvCxnSpPr>
          <p:cNvPr id="1065" name="Shape 1065"/>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066" name="Shape 1066"/>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067"/>
        <p:cNvGrpSpPr/>
        <p:nvPr/>
      </p:nvGrpSpPr>
      <p:grpSpPr>
        <a:xfrm>
          <a:off x="0" y="0"/>
          <a:ext cx="0" cy="0"/>
          <a:chOff x="0" y="0"/>
          <a:chExt cx="0" cy="0"/>
        </a:xfrm>
      </p:grpSpPr>
      <p:sp>
        <p:nvSpPr>
          <p:cNvPr id="1068" name="Shape 1068"/>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69" name="Shape 1069"/>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070"/>
        <p:cNvGrpSpPr/>
        <p:nvPr/>
      </p:nvGrpSpPr>
      <p:grpSpPr>
        <a:xfrm>
          <a:off x="0" y="0"/>
          <a:ext cx="0" cy="0"/>
          <a:chOff x="0" y="0"/>
          <a:chExt cx="0" cy="0"/>
        </a:xfrm>
      </p:grpSpPr>
      <p:cxnSp>
        <p:nvCxnSpPr>
          <p:cNvPr id="1071" name="Shape 1071"/>
          <p:cNvCxnSpPr/>
          <p:nvPr/>
        </p:nvCxnSpPr>
        <p:spPr>
          <a:xfrm>
            <a:off x="446484" y="447261"/>
            <a:ext cx="8250900" cy="0"/>
          </a:xfrm>
          <a:prstGeom prst="straightConnector1">
            <a:avLst/>
          </a:prstGeom>
          <a:noFill/>
          <a:ln>
            <a:noFill/>
          </a:ln>
        </p:spPr>
      </p:cxnSp>
      <p:cxnSp>
        <p:nvCxnSpPr>
          <p:cNvPr id="1072" name="Shape 1072"/>
          <p:cNvCxnSpPr/>
          <p:nvPr/>
        </p:nvCxnSpPr>
        <p:spPr>
          <a:xfrm>
            <a:off x="446484" y="858741"/>
            <a:ext cx="8250900" cy="0"/>
          </a:xfrm>
          <a:prstGeom prst="straightConnector1">
            <a:avLst/>
          </a:prstGeom>
          <a:noFill/>
          <a:ln>
            <a:noFill/>
          </a:ln>
        </p:spPr>
      </p:cxnSp>
      <p:cxnSp>
        <p:nvCxnSpPr>
          <p:cNvPr id="1073" name="Shape 1073"/>
          <p:cNvCxnSpPr/>
          <p:nvPr/>
        </p:nvCxnSpPr>
        <p:spPr>
          <a:xfrm rot="10800000" flipH="1">
            <a:off x="446484" y="1958702"/>
            <a:ext cx="2626200" cy="300"/>
          </a:xfrm>
          <a:prstGeom prst="straightConnector1">
            <a:avLst/>
          </a:prstGeom>
          <a:noFill/>
          <a:ln>
            <a:noFill/>
          </a:ln>
        </p:spPr>
      </p:cxnSp>
      <p:cxnSp>
        <p:nvCxnSpPr>
          <p:cNvPr id="1074" name="Shape 1074"/>
          <p:cNvCxnSpPr/>
          <p:nvPr/>
        </p:nvCxnSpPr>
        <p:spPr>
          <a:xfrm>
            <a:off x="3250406" y="1959002"/>
            <a:ext cx="5444100" cy="0"/>
          </a:xfrm>
          <a:prstGeom prst="straightConnector1">
            <a:avLst/>
          </a:prstGeom>
          <a:noFill/>
          <a:ln>
            <a:noFill/>
          </a:ln>
        </p:spPr>
      </p:cxnSp>
      <p:cxnSp>
        <p:nvCxnSpPr>
          <p:cNvPr id="1075" name="Shape 1075"/>
          <p:cNvCxnSpPr/>
          <p:nvPr/>
        </p:nvCxnSpPr>
        <p:spPr>
          <a:xfrm rot="10800000" flipH="1">
            <a:off x="446484" y="4051883"/>
            <a:ext cx="2626200" cy="300"/>
          </a:xfrm>
          <a:prstGeom prst="straightConnector1">
            <a:avLst/>
          </a:prstGeom>
          <a:noFill/>
          <a:ln>
            <a:noFill/>
          </a:ln>
        </p:spPr>
      </p:cxnSp>
      <p:cxnSp>
        <p:nvCxnSpPr>
          <p:cNvPr id="1076" name="Shape 1076"/>
          <p:cNvCxnSpPr/>
          <p:nvPr/>
        </p:nvCxnSpPr>
        <p:spPr>
          <a:xfrm>
            <a:off x="3259336" y="4052183"/>
            <a:ext cx="5436300" cy="0"/>
          </a:xfrm>
          <a:prstGeom prst="straightConnector1">
            <a:avLst/>
          </a:prstGeom>
          <a:noFill/>
          <a:ln>
            <a:noFill/>
          </a:ln>
        </p:spPr>
      </p:cxnSp>
      <p:sp>
        <p:nvSpPr>
          <p:cNvPr id="1077" name="Shape 1077"/>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078" name="Shape 1078"/>
          <p:cNvSpPr/>
          <p:nvPr/>
        </p:nvSpPr>
        <p:spPr>
          <a:xfrm>
            <a:off x="3259336"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079" name="Shape 1079"/>
          <p:cNvSpPr/>
          <p:nvPr/>
        </p:nvSpPr>
        <p:spPr>
          <a:xfrm>
            <a:off x="3259336" y="3774882"/>
            <a:ext cx="54471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080" name="Shape 1080"/>
          <p:cNvSpPr/>
          <p:nvPr/>
        </p:nvSpPr>
        <p:spPr>
          <a:xfrm>
            <a:off x="446484" y="3774882"/>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081"/>
        <p:cNvGrpSpPr/>
        <p:nvPr/>
      </p:nvGrpSpPr>
      <p:grpSpPr>
        <a:xfrm>
          <a:off x="0" y="0"/>
          <a:ext cx="0" cy="0"/>
          <a:chOff x="0" y="0"/>
          <a:chExt cx="0" cy="0"/>
        </a:xfrm>
      </p:grpSpPr>
      <p:cxnSp>
        <p:nvCxnSpPr>
          <p:cNvPr id="1082" name="Shape 1082"/>
          <p:cNvCxnSpPr/>
          <p:nvPr/>
        </p:nvCxnSpPr>
        <p:spPr>
          <a:xfrm>
            <a:off x="446484" y="447261"/>
            <a:ext cx="8250900" cy="0"/>
          </a:xfrm>
          <a:prstGeom prst="straightConnector1">
            <a:avLst/>
          </a:prstGeom>
          <a:noFill/>
          <a:ln>
            <a:noFill/>
          </a:ln>
        </p:spPr>
      </p:cxnSp>
      <p:cxnSp>
        <p:nvCxnSpPr>
          <p:cNvPr id="1083" name="Shape 1083"/>
          <p:cNvCxnSpPr/>
          <p:nvPr/>
        </p:nvCxnSpPr>
        <p:spPr>
          <a:xfrm>
            <a:off x="446484" y="858741"/>
            <a:ext cx="8250900" cy="0"/>
          </a:xfrm>
          <a:prstGeom prst="straightConnector1">
            <a:avLst/>
          </a:prstGeom>
          <a:noFill/>
          <a:ln>
            <a:noFill/>
          </a:ln>
        </p:spPr>
      </p:cxnSp>
      <p:cxnSp>
        <p:nvCxnSpPr>
          <p:cNvPr id="1084" name="Shape 1084"/>
          <p:cNvCxnSpPr/>
          <p:nvPr/>
        </p:nvCxnSpPr>
        <p:spPr>
          <a:xfrm rot="10800000" flipH="1">
            <a:off x="6063258" y="1958702"/>
            <a:ext cx="2626200" cy="300"/>
          </a:xfrm>
          <a:prstGeom prst="straightConnector1">
            <a:avLst/>
          </a:prstGeom>
          <a:noFill/>
          <a:ln>
            <a:noFill/>
          </a:ln>
        </p:spPr>
      </p:cxnSp>
      <p:cxnSp>
        <p:nvCxnSpPr>
          <p:cNvPr id="1085" name="Shape 1085"/>
          <p:cNvCxnSpPr/>
          <p:nvPr/>
        </p:nvCxnSpPr>
        <p:spPr>
          <a:xfrm>
            <a:off x="446484" y="1959002"/>
            <a:ext cx="5444100" cy="0"/>
          </a:xfrm>
          <a:prstGeom prst="straightConnector1">
            <a:avLst/>
          </a:prstGeom>
          <a:noFill/>
          <a:ln>
            <a:noFill/>
          </a:ln>
        </p:spPr>
      </p:cxnSp>
      <p:sp>
        <p:nvSpPr>
          <p:cNvPr id="1086" name="Shape 1086"/>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087" name="Shape 1087"/>
          <p:cNvSpPr/>
          <p:nvPr/>
        </p:nvSpPr>
        <p:spPr>
          <a:xfrm>
            <a:off x="6072188"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088"/>
        <p:cNvGrpSpPr/>
        <p:nvPr/>
      </p:nvGrpSpPr>
      <p:grpSpPr>
        <a:xfrm>
          <a:off x="0" y="0"/>
          <a:ext cx="0" cy="0"/>
          <a:chOff x="0" y="0"/>
          <a:chExt cx="0" cy="0"/>
        </a:xfrm>
      </p:grpSpPr>
      <p:pic>
        <p:nvPicPr>
          <p:cNvPr id="1089" name="Shape 1089"/>
          <p:cNvPicPr preferRelativeResize="0"/>
          <p:nvPr/>
        </p:nvPicPr>
        <p:blipFill rotWithShape="1">
          <a:blip r:embed="rId2">
            <a:alphaModFix/>
          </a:blip>
          <a:srcRect/>
          <a:stretch/>
        </p:blipFill>
        <p:spPr>
          <a:xfrm>
            <a:off x="2330648" y="1095492"/>
            <a:ext cx="4472700" cy="3631800"/>
          </a:xfrm>
          <a:prstGeom prst="rect">
            <a:avLst/>
          </a:prstGeom>
          <a:noFill/>
          <a:ln>
            <a:noFill/>
          </a:ln>
        </p:spPr>
      </p:pic>
      <p:cxnSp>
        <p:nvCxnSpPr>
          <p:cNvPr id="1090" name="Shape 1090"/>
          <p:cNvCxnSpPr/>
          <p:nvPr/>
        </p:nvCxnSpPr>
        <p:spPr>
          <a:xfrm>
            <a:off x="446484" y="447261"/>
            <a:ext cx="8250900" cy="0"/>
          </a:xfrm>
          <a:prstGeom prst="straightConnector1">
            <a:avLst/>
          </a:prstGeom>
          <a:noFill/>
          <a:ln>
            <a:noFill/>
          </a:ln>
        </p:spPr>
      </p:cxnSp>
      <p:cxnSp>
        <p:nvCxnSpPr>
          <p:cNvPr id="1091" name="Shape 1091"/>
          <p:cNvCxnSpPr/>
          <p:nvPr/>
        </p:nvCxnSpPr>
        <p:spPr>
          <a:xfrm>
            <a:off x="446484" y="858741"/>
            <a:ext cx="8250900" cy="0"/>
          </a:xfrm>
          <a:prstGeom prst="straightConnector1">
            <a:avLst/>
          </a:prstGeom>
          <a:noFill/>
          <a:ln>
            <a:noFill/>
          </a:ln>
        </p:spPr>
      </p:cxnSp>
      <p:sp>
        <p:nvSpPr>
          <p:cNvPr id="1092" name="Shape 1092"/>
          <p:cNvSpPr txBox="1">
            <a:spLocks noGrp="1"/>
          </p:cNvSpPr>
          <p:nvPr>
            <p:ph type="body" idx="1"/>
          </p:nvPr>
        </p:nvSpPr>
        <p:spPr>
          <a:xfrm>
            <a:off x="2536031" y="1270221"/>
            <a:ext cx="4098600" cy="2316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093"/>
        <p:cNvGrpSpPr/>
        <p:nvPr/>
      </p:nvGrpSpPr>
      <p:grpSpPr>
        <a:xfrm>
          <a:off x="0" y="0"/>
          <a:ext cx="0" cy="0"/>
          <a:chOff x="0" y="0"/>
          <a:chExt cx="0" cy="0"/>
        </a:xfrm>
      </p:grpSpPr>
      <p:pic>
        <p:nvPicPr>
          <p:cNvPr id="1094" name="Shape 1094"/>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095" name="Shape 1095"/>
          <p:cNvCxnSpPr/>
          <p:nvPr/>
        </p:nvCxnSpPr>
        <p:spPr>
          <a:xfrm>
            <a:off x="446484" y="447261"/>
            <a:ext cx="8250900" cy="0"/>
          </a:xfrm>
          <a:prstGeom prst="straightConnector1">
            <a:avLst/>
          </a:prstGeom>
          <a:noFill/>
          <a:ln>
            <a:noFill/>
          </a:ln>
        </p:spPr>
      </p:cxnSp>
      <p:cxnSp>
        <p:nvCxnSpPr>
          <p:cNvPr id="1096" name="Shape 1096"/>
          <p:cNvCxnSpPr/>
          <p:nvPr/>
        </p:nvCxnSpPr>
        <p:spPr>
          <a:xfrm>
            <a:off x="446484" y="858741"/>
            <a:ext cx="8250900" cy="0"/>
          </a:xfrm>
          <a:prstGeom prst="straightConnector1">
            <a:avLst/>
          </a:prstGeom>
          <a:noFill/>
          <a:ln>
            <a:noFill/>
          </a:ln>
        </p:spPr>
      </p:cxnSp>
      <p:sp>
        <p:nvSpPr>
          <p:cNvPr id="1097" name="Shape 1097"/>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98"/>
        <p:cNvGrpSpPr/>
        <p:nvPr/>
      </p:nvGrpSpPr>
      <p:grpSpPr>
        <a:xfrm>
          <a:off x="0" y="0"/>
          <a:ext cx="0" cy="0"/>
          <a:chOff x="0" y="0"/>
          <a:chExt cx="0" cy="0"/>
        </a:xfrm>
      </p:grpSpPr>
      <p:pic>
        <p:nvPicPr>
          <p:cNvPr id="1099" name="Shape 1099"/>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100" name="Shape 1100"/>
          <p:cNvCxnSpPr/>
          <p:nvPr/>
        </p:nvCxnSpPr>
        <p:spPr>
          <a:xfrm>
            <a:off x="446484" y="447261"/>
            <a:ext cx="8250900" cy="0"/>
          </a:xfrm>
          <a:prstGeom prst="straightConnector1">
            <a:avLst/>
          </a:prstGeom>
          <a:noFill/>
          <a:ln>
            <a:noFill/>
          </a:ln>
        </p:spPr>
      </p:cxnSp>
      <p:cxnSp>
        <p:nvCxnSpPr>
          <p:cNvPr id="1101" name="Shape 1101"/>
          <p:cNvCxnSpPr/>
          <p:nvPr/>
        </p:nvCxnSpPr>
        <p:spPr>
          <a:xfrm>
            <a:off x="446484" y="858741"/>
            <a:ext cx="8250900" cy="0"/>
          </a:xfrm>
          <a:prstGeom prst="straightConnector1">
            <a:avLst/>
          </a:prstGeom>
          <a:noFill/>
          <a:ln>
            <a:noFill/>
          </a:ln>
        </p:spPr>
      </p:cxnSp>
      <p:sp>
        <p:nvSpPr>
          <p:cNvPr id="1102" name="Shape 1102"/>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103"/>
        <p:cNvGrpSpPr/>
        <p:nvPr/>
      </p:nvGrpSpPr>
      <p:grpSpPr>
        <a:xfrm>
          <a:off x="0" y="0"/>
          <a:ext cx="0" cy="0"/>
          <a:chOff x="0" y="0"/>
          <a:chExt cx="0" cy="0"/>
        </a:xfrm>
      </p:grpSpPr>
      <p:pic>
        <p:nvPicPr>
          <p:cNvPr id="1104" name="Shape 1104"/>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105" name="Shape 1105"/>
          <p:cNvPicPr preferRelativeResize="0"/>
          <p:nvPr/>
        </p:nvPicPr>
        <p:blipFill rotWithShape="1">
          <a:blip r:embed="rId3">
            <a:alphaModFix/>
          </a:blip>
          <a:srcRect/>
          <a:stretch/>
        </p:blipFill>
        <p:spPr>
          <a:xfrm>
            <a:off x="3286125" y="966083"/>
            <a:ext cx="2598600" cy="3884400"/>
          </a:xfrm>
          <a:prstGeom prst="rect">
            <a:avLst/>
          </a:prstGeom>
          <a:noFill/>
          <a:ln>
            <a:noFill/>
          </a:ln>
        </p:spPr>
      </p:pic>
      <p:pic>
        <p:nvPicPr>
          <p:cNvPr id="1106" name="Shape 1106"/>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107" name="Shape 1107"/>
          <p:cNvCxnSpPr/>
          <p:nvPr/>
        </p:nvCxnSpPr>
        <p:spPr>
          <a:xfrm>
            <a:off x="446484" y="447261"/>
            <a:ext cx="8250900" cy="0"/>
          </a:xfrm>
          <a:prstGeom prst="straightConnector1">
            <a:avLst/>
          </a:prstGeom>
          <a:noFill/>
          <a:ln>
            <a:noFill/>
          </a:ln>
        </p:spPr>
      </p:cxnSp>
      <p:cxnSp>
        <p:nvCxnSpPr>
          <p:cNvPr id="1108" name="Shape 1108"/>
          <p:cNvCxnSpPr/>
          <p:nvPr/>
        </p:nvCxnSpPr>
        <p:spPr>
          <a:xfrm>
            <a:off x="446484" y="858741"/>
            <a:ext cx="8250900" cy="0"/>
          </a:xfrm>
          <a:prstGeom prst="straightConnector1">
            <a:avLst/>
          </a:prstGeom>
          <a:noFill/>
          <a:ln>
            <a:noFill/>
          </a:ln>
        </p:spPr>
      </p:cxnSp>
      <p:sp>
        <p:nvSpPr>
          <p:cNvPr id="1109" name="Shape 1109"/>
          <p:cNvSpPr/>
          <p:nvPr/>
        </p:nvSpPr>
        <p:spPr>
          <a:xfrm>
            <a:off x="3973711"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10" name="Shape 1110"/>
          <p:cNvSpPr/>
          <p:nvPr/>
        </p:nvSpPr>
        <p:spPr>
          <a:xfrm>
            <a:off x="6456164"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11" name="Shape 1111"/>
          <p:cNvSpPr txBox="1">
            <a:spLocks noGrp="1"/>
          </p:cNvSpPr>
          <p:nvPr>
            <p:ph type="body" idx="1"/>
          </p:nvPr>
        </p:nvSpPr>
        <p:spPr>
          <a:xfrm>
            <a:off x="1294805" y="1395454"/>
            <a:ext cx="16251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47" name="Shape 47"/>
          <p:cNvSpPr/>
          <p:nvPr/>
        </p:nvSpPr>
        <p:spPr>
          <a:xfrm>
            <a:off x="472300" y="1081900"/>
            <a:ext cx="1287599" cy="1287599"/>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p:txBody>
      </p:sp>
      <p:sp>
        <p:nvSpPr>
          <p:cNvPr id="48" name="Shape 48"/>
          <p:cNvSpPr/>
          <p:nvPr/>
        </p:nvSpPr>
        <p:spPr>
          <a:xfrm>
            <a:off x="1892800" y="1081900"/>
            <a:ext cx="1287599" cy="1287599"/>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49" name="Shape 49"/>
          <p:cNvSpPr/>
          <p:nvPr/>
        </p:nvSpPr>
        <p:spPr>
          <a:xfrm>
            <a:off x="3313300" y="1081900"/>
            <a:ext cx="1287599" cy="1287599"/>
          </a:xfrm>
          <a:prstGeom prst="rect">
            <a:avLst/>
          </a:prstGeom>
          <a:solidFill>
            <a:srgbClr val="E51B24"/>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p:txBody>
      </p:sp>
      <p:sp>
        <p:nvSpPr>
          <p:cNvPr id="50" name="Shape 50"/>
          <p:cNvSpPr/>
          <p:nvPr/>
        </p:nvSpPr>
        <p:spPr>
          <a:xfrm>
            <a:off x="472300" y="2473625"/>
            <a:ext cx="1002900" cy="10029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51" name="Shape 51"/>
          <p:cNvSpPr/>
          <p:nvPr/>
        </p:nvSpPr>
        <p:spPr>
          <a:xfrm>
            <a:off x="1596237" y="2473625"/>
            <a:ext cx="1002900" cy="1002900"/>
          </a:xfrm>
          <a:prstGeom prst="rect">
            <a:avLst/>
          </a:prstGeom>
          <a:solidFill>
            <a:srgbClr val="85E8DA"/>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52" name="Shape 52"/>
          <p:cNvSpPr/>
          <p:nvPr/>
        </p:nvSpPr>
        <p:spPr>
          <a:xfrm>
            <a:off x="2720175" y="2473625"/>
            <a:ext cx="1002900" cy="1002900"/>
          </a:xfrm>
          <a:prstGeom prst="rect">
            <a:avLst/>
          </a:prstGeom>
          <a:solidFill>
            <a:srgbClr val="1ECAC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53" name="Shape 53"/>
          <p:cNvSpPr/>
          <p:nvPr/>
        </p:nvSpPr>
        <p:spPr>
          <a:xfrm>
            <a:off x="472312" y="3597100"/>
            <a:ext cx="1002900" cy="1002900"/>
          </a:xfrm>
          <a:prstGeom prst="rect">
            <a:avLst/>
          </a:prstGeom>
          <a:solidFill>
            <a:srgbClr val="FFAEC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54" name="Shape 54"/>
          <p:cNvSpPr/>
          <p:nvPr/>
        </p:nvSpPr>
        <p:spPr>
          <a:xfrm>
            <a:off x="1596250" y="3597100"/>
            <a:ext cx="1002900" cy="1002900"/>
          </a:xfrm>
          <a:prstGeom prst="rect">
            <a:avLst/>
          </a:prstGeom>
          <a:solidFill>
            <a:srgbClr val="EAEAEA"/>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55" name="Shape 55"/>
          <p:cNvSpPr/>
          <p:nvPr/>
        </p:nvSpPr>
        <p:spPr>
          <a:xfrm>
            <a:off x="3844112" y="2473625"/>
            <a:ext cx="1002900" cy="1002900"/>
          </a:xfrm>
          <a:prstGeom prst="rect">
            <a:avLst/>
          </a:prstGeom>
          <a:solidFill>
            <a:srgbClr val="7A174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p:txBody>
      </p:sp>
      <p:sp>
        <p:nvSpPr>
          <p:cNvPr id="56" name="Shape 56"/>
          <p:cNvSpPr/>
          <p:nvPr/>
        </p:nvSpPr>
        <p:spPr>
          <a:xfrm>
            <a:off x="2720187" y="3597100"/>
            <a:ext cx="1002900" cy="1002900"/>
          </a:xfrm>
          <a:prstGeom prst="rect">
            <a:avLst/>
          </a:prstGeom>
          <a:solidFill>
            <a:srgbClr val="33333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p:txBody>
      </p:sp>
      <p:grpSp>
        <p:nvGrpSpPr>
          <p:cNvPr id="57" name="Shape 57"/>
          <p:cNvGrpSpPr/>
          <p:nvPr/>
        </p:nvGrpSpPr>
        <p:grpSpPr>
          <a:xfrm>
            <a:off x="6194125" y="1158100"/>
            <a:ext cx="1839645" cy="1910613"/>
            <a:chOff x="1020750" y="2355030"/>
            <a:chExt cx="1839645" cy="1910613"/>
          </a:xfrm>
        </p:grpSpPr>
        <p:sp>
          <p:nvSpPr>
            <p:cNvPr id="58" name="Shape 58"/>
            <p:cNvSpPr/>
            <p:nvPr/>
          </p:nvSpPr>
          <p:spPr>
            <a:xfrm>
              <a:off x="1020750" y="2355030"/>
              <a:ext cx="1822500" cy="1902000"/>
            </a:xfrm>
            <a:prstGeom prst="rect">
              <a:avLst/>
            </a:prstGeom>
            <a:solidFill>
              <a:srgbClr val="FFDB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a:p>
            <a:p>
              <a:pPr marL="0" marR="0" lvl="0" indent="0" algn="l" rtl="0">
                <a:lnSpc>
                  <a:spcPct val="115000"/>
                </a:lnSpc>
                <a:spcBef>
                  <a:spcPts val="0"/>
                </a:spcBef>
                <a:spcAft>
                  <a:spcPts val="0"/>
                </a:spcAft>
                <a:buClr>
                  <a:srgbClr val="000000"/>
                </a:buClr>
                <a:buFont typeface="Arial"/>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a:p>
            <a:p>
              <a:pPr marL="0" marR="0" lvl="0" indent="0" algn="l" rtl="0">
                <a:lnSpc>
                  <a:spcPct val="115000"/>
                </a:lnSpc>
                <a:spcBef>
                  <a:spcPts val="0"/>
                </a:spcBef>
                <a:spcAft>
                  <a:spcPts val="0"/>
                </a:spcAft>
                <a:buClr>
                  <a:srgbClr val="000000"/>
                </a:buClr>
                <a:buFont typeface="Arial"/>
                <a:buNone/>
              </a:pPr>
              <a:endParaRPr sz="1400" b="0" i="0" u="none" strike="noStrike" cap="none">
                <a:solidFill>
                  <a:srgbClr val="000000"/>
                </a:solidFill>
                <a:latin typeface="Georgia"/>
                <a:ea typeface="Georgia"/>
                <a:cs typeface="Georgia"/>
                <a:sym typeface="Georgia"/>
              </a:endParaRPr>
            </a:p>
          </p:txBody>
        </p:sp>
        <p:grpSp>
          <p:nvGrpSpPr>
            <p:cNvPr id="59" name="Shape 59"/>
            <p:cNvGrpSpPr/>
            <p:nvPr/>
          </p:nvGrpSpPr>
          <p:grpSpPr>
            <a:xfrm>
              <a:off x="2584713" y="3989961"/>
              <a:ext cx="275682" cy="275682"/>
              <a:chOff x="2893512" y="3993856"/>
              <a:chExt cx="275682" cy="275682"/>
            </a:xfrm>
          </p:grpSpPr>
          <p:sp>
            <p:nvSpPr>
              <p:cNvPr id="60" name="Shape 60"/>
              <p:cNvSpPr/>
              <p:nvPr/>
            </p:nvSpPr>
            <p:spPr>
              <a:xfrm rot="-5400000">
                <a:off x="2893512" y="3999838"/>
                <a:ext cx="269700" cy="269700"/>
              </a:xfrm>
              <a:prstGeom prst="rtTriangl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rot="5400000">
                <a:off x="2899494" y="3993856"/>
                <a:ext cx="269700" cy="269700"/>
              </a:xfrm>
              <a:prstGeom prst="rtTriangle">
                <a:avLst/>
              </a:prstGeom>
              <a:solidFill>
                <a:srgbClr val="FFFFFF">
                  <a:alpha val="5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grpSp>
        <p:nvGrpSpPr>
          <p:cNvPr id="62" name="Shape 62"/>
          <p:cNvGrpSpPr/>
          <p:nvPr/>
        </p:nvGrpSpPr>
        <p:grpSpPr>
          <a:xfrm>
            <a:off x="5891750" y="3157975"/>
            <a:ext cx="2444400" cy="1518224"/>
            <a:chOff x="5540475" y="1141525"/>
            <a:chExt cx="2444400" cy="1518224"/>
          </a:xfrm>
        </p:grpSpPr>
        <p:sp>
          <p:nvSpPr>
            <p:cNvPr id="63" name="Shape 63"/>
            <p:cNvSpPr/>
            <p:nvPr/>
          </p:nvSpPr>
          <p:spPr>
            <a:xfrm>
              <a:off x="5540475" y="1141525"/>
              <a:ext cx="2444400" cy="1324199"/>
            </a:xfrm>
            <a:prstGeom prst="roundRect">
              <a:avLst>
                <a:gd name="adj" fmla="val 16667"/>
              </a:avLst>
            </a:prstGeom>
            <a:solidFill>
              <a:srgbClr val="E51B24"/>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a:p>
          </p:txBody>
        </p:sp>
        <p:sp>
          <p:nvSpPr>
            <p:cNvPr id="64" name="Shape 64"/>
            <p:cNvSpPr/>
            <p:nvPr/>
          </p:nvSpPr>
          <p:spPr>
            <a:xfrm rot="10800000">
              <a:off x="6647474" y="2390950"/>
              <a:ext cx="230400" cy="268799"/>
            </a:xfrm>
            <a:prstGeom prst="triangle">
              <a:avLst>
                <a:gd name="adj" fmla="val 50000"/>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112"/>
        <p:cNvGrpSpPr/>
        <p:nvPr/>
      </p:nvGrpSpPr>
      <p:grpSpPr>
        <a:xfrm>
          <a:off x="0" y="0"/>
          <a:ext cx="0" cy="0"/>
          <a:chOff x="0" y="0"/>
          <a:chExt cx="0" cy="0"/>
        </a:xfrm>
      </p:grpSpPr>
      <p:cxnSp>
        <p:nvCxnSpPr>
          <p:cNvPr id="1113" name="Shape 1113"/>
          <p:cNvCxnSpPr/>
          <p:nvPr/>
        </p:nvCxnSpPr>
        <p:spPr>
          <a:xfrm>
            <a:off x="446484" y="447261"/>
            <a:ext cx="8250900" cy="0"/>
          </a:xfrm>
          <a:prstGeom prst="straightConnector1">
            <a:avLst/>
          </a:prstGeom>
          <a:noFill/>
          <a:ln>
            <a:noFill/>
          </a:ln>
        </p:spPr>
      </p:cxnSp>
      <p:cxnSp>
        <p:nvCxnSpPr>
          <p:cNvPr id="1114" name="Shape 1114"/>
          <p:cNvCxnSpPr/>
          <p:nvPr/>
        </p:nvCxnSpPr>
        <p:spPr>
          <a:xfrm>
            <a:off x="446484" y="858741"/>
            <a:ext cx="8250900" cy="0"/>
          </a:xfrm>
          <a:prstGeom prst="straightConnector1">
            <a:avLst/>
          </a:prstGeom>
          <a:noFill/>
          <a:ln>
            <a:noFill/>
          </a:ln>
        </p:spPr>
      </p:cxnSp>
      <p:sp>
        <p:nvSpPr>
          <p:cNvPr id="1115" name="Shape 1115"/>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6" name="Shape 1116"/>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7" name="Shape 1117"/>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118"/>
        <p:cNvGrpSpPr/>
        <p:nvPr/>
      </p:nvGrpSpPr>
      <p:grpSpPr>
        <a:xfrm>
          <a:off x="0" y="0"/>
          <a:ext cx="0" cy="0"/>
          <a:chOff x="0" y="0"/>
          <a:chExt cx="0" cy="0"/>
        </a:xfrm>
      </p:grpSpPr>
      <p:cxnSp>
        <p:nvCxnSpPr>
          <p:cNvPr id="1119" name="Shape 1119"/>
          <p:cNvCxnSpPr/>
          <p:nvPr/>
        </p:nvCxnSpPr>
        <p:spPr>
          <a:xfrm>
            <a:off x="446484" y="447261"/>
            <a:ext cx="8250900" cy="0"/>
          </a:xfrm>
          <a:prstGeom prst="straightConnector1">
            <a:avLst/>
          </a:prstGeom>
          <a:noFill/>
          <a:ln>
            <a:noFill/>
          </a:ln>
        </p:spPr>
      </p:cxnSp>
      <p:cxnSp>
        <p:nvCxnSpPr>
          <p:cNvPr id="1120" name="Shape 1120"/>
          <p:cNvCxnSpPr/>
          <p:nvPr/>
        </p:nvCxnSpPr>
        <p:spPr>
          <a:xfrm>
            <a:off x="446484" y="858741"/>
            <a:ext cx="8250900" cy="0"/>
          </a:xfrm>
          <a:prstGeom prst="straightConnector1">
            <a:avLst/>
          </a:prstGeom>
          <a:noFill/>
          <a:ln>
            <a:noFill/>
          </a:ln>
        </p:spPr>
      </p:cxnSp>
      <p:grpSp>
        <p:nvGrpSpPr>
          <p:cNvPr id="1121" name="Shape 1121"/>
          <p:cNvGrpSpPr/>
          <p:nvPr/>
        </p:nvGrpSpPr>
        <p:grpSpPr>
          <a:xfrm>
            <a:off x="446484" y="1288111"/>
            <a:ext cx="892867" cy="894391"/>
            <a:chOff x="0" y="0"/>
            <a:chExt cx="1269900" cy="1269900"/>
          </a:xfrm>
        </p:grpSpPr>
        <p:pic>
          <p:nvPicPr>
            <p:cNvPr id="1122" name="Shape 112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23" name="Shape 1123"/>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124" name="Shape 1124"/>
          <p:cNvGrpSpPr/>
          <p:nvPr/>
        </p:nvGrpSpPr>
        <p:grpSpPr>
          <a:xfrm>
            <a:off x="1518047" y="1288111"/>
            <a:ext cx="892867" cy="894391"/>
            <a:chOff x="0" y="0"/>
            <a:chExt cx="1269900" cy="1269900"/>
          </a:xfrm>
        </p:grpSpPr>
        <p:pic>
          <p:nvPicPr>
            <p:cNvPr id="1125" name="Shape 1125"/>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126" name="Shape 1126"/>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7" name="Shape 1127"/>
          <p:cNvGrpSpPr/>
          <p:nvPr/>
        </p:nvGrpSpPr>
        <p:grpSpPr>
          <a:xfrm>
            <a:off x="446484" y="2352592"/>
            <a:ext cx="892867" cy="894391"/>
            <a:chOff x="0" y="0"/>
            <a:chExt cx="1269900" cy="1269900"/>
          </a:xfrm>
        </p:grpSpPr>
        <p:pic>
          <p:nvPicPr>
            <p:cNvPr id="1128" name="Shape 1128"/>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129" name="Shape 112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30" name="Shape 1130"/>
          <p:cNvGrpSpPr/>
          <p:nvPr/>
        </p:nvGrpSpPr>
        <p:grpSpPr>
          <a:xfrm>
            <a:off x="1518047" y="2352592"/>
            <a:ext cx="892867" cy="894391"/>
            <a:chOff x="0" y="0"/>
            <a:chExt cx="1269900" cy="1269900"/>
          </a:xfrm>
        </p:grpSpPr>
        <p:pic>
          <p:nvPicPr>
            <p:cNvPr id="1131" name="Shape 1131"/>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132" name="Shape 113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33" name="Shape 1133"/>
          <p:cNvGrpSpPr/>
          <p:nvPr/>
        </p:nvGrpSpPr>
        <p:grpSpPr>
          <a:xfrm>
            <a:off x="446484" y="3434963"/>
            <a:ext cx="892867" cy="894391"/>
            <a:chOff x="0" y="0"/>
            <a:chExt cx="1269900" cy="1269900"/>
          </a:xfrm>
        </p:grpSpPr>
        <p:pic>
          <p:nvPicPr>
            <p:cNvPr id="1134" name="Shape 1134"/>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135" name="Shape 113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36" name="Shape 1136"/>
          <p:cNvGrpSpPr/>
          <p:nvPr/>
        </p:nvGrpSpPr>
        <p:grpSpPr>
          <a:xfrm>
            <a:off x="1518047" y="3434963"/>
            <a:ext cx="892867" cy="894391"/>
            <a:chOff x="0" y="0"/>
            <a:chExt cx="1269900" cy="1269900"/>
          </a:xfrm>
        </p:grpSpPr>
        <p:pic>
          <p:nvPicPr>
            <p:cNvPr id="1137" name="Shape 1137"/>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138" name="Shape 113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139" name="Shape 1139"/>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140" name="Shape 1140"/>
          <p:cNvGrpSpPr/>
          <p:nvPr/>
        </p:nvGrpSpPr>
        <p:grpSpPr>
          <a:xfrm>
            <a:off x="2848569" y="1288111"/>
            <a:ext cx="1428629" cy="1431067"/>
            <a:chOff x="0" y="0"/>
            <a:chExt cx="2031900" cy="2031900"/>
          </a:xfrm>
        </p:grpSpPr>
        <p:pic>
          <p:nvPicPr>
            <p:cNvPr id="1141" name="Shape 1141"/>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142" name="Shape 1142"/>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143" name="Shape 1143"/>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4" name="Shape 1144"/>
          <p:cNvGrpSpPr/>
          <p:nvPr/>
        </p:nvGrpSpPr>
        <p:grpSpPr>
          <a:xfrm>
            <a:off x="4473772" y="1288111"/>
            <a:ext cx="1428629" cy="1431067"/>
            <a:chOff x="0" y="0"/>
            <a:chExt cx="2031900" cy="2031900"/>
          </a:xfrm>
        </p:grpSpPr>
        <p:pic>
          <p:nvPicPr>
            <p:cNvPr id="1145" name="Shape 1145"/>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146" name="Shape 1146"/>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7" name="Shape 1147"/>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8" name="Shape 1148"/>
          <p:cNvGrpSpPr/>
          <p:nvPr/>
        </p:nvGrpSpPr>
        <p:grpSpPr>
          <a:xfrm>
            <a:off x="2848569" y="2898249"/>
            <a:ext cx="1428629" cy="1431067"/>
            <a:chOff x="0" y="0"/>
            <a:chExt cx="2031900" cy="2031900"/>
          </a:xfrm>
        </p:grpSpPr>
        <p:pic>
          <p:nvPicPr>
            <p:cNvPr id="1149" name="Shape 1149"/>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150" name="Shape 1150"/>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51" name="Shape 1151"/>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52" name="Shape 1152"/>
          <p:cNvGrpSpPr/>
          <p:nvPr/>
        </p:nvGrpSpPr>
        <p:grpSpPr>
          <a:xfrm>
            <a:off x="4473772" y="2898249"/>
            <a:ext cx="1428629" cy="1431067"/>
            <a:chOff x="0" y="0"/>
            <a:chExt cx="2031900" cy="2031900"/>
          </a:xfrm>
        </p:grpSpPr>
        <p:pic>
          <p:nvPicPr>
            <p:cNvPr id="1153" name="Shape 1153"/>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154" name="Shape 115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55" name="Shape 1155"/>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156" name="Shape 1156"/>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157"/>
        <p:cNvGrpSpPr/>
        <p:nvPr/>
      </p:nvGrpSpPr>
      <p:grpSpPr>
        <a:xfrm>
          <a:off x="0" y="0"/>
          <a:ext cx="0" cy="0"/>
          <a:chOff x="0" y="0"/>
          <a:chExt cx="0" cy="0"/>
        </a:xfrm>
      </p:grpSpPr>
      <p:cxnSp>
        <p:nvCxnSpPr>
          <p:cNvPr id="1158" name="Shape 1158"/>
          <p:cNvCxnSpPr/>
          <p:nvPr/>
        </p:nvCxnSpPr>
        <p:spPr>
          <a:xfrm>
            <a:off x="446484" y="447261"/>
            <a:ext cx="8250900" cy="0"/>
          </a:xfrm>
          <a:prstGeom prst="straightConnector1">
            <a:avLst/>
          </a:prstGeom>
          <a:noFill/>
          <a:ln>
            <a:noFill/>
          </a:ln>
        </p:spPr>
      </p:cxnSp>
      <p:cxnSp>
        <p:nvCxnSpPr>
          <p:cNvPr id="1159" name="Shape 1159"/>
          <p:cNvCxnSpPr/>
          <p:nvPr/>
        </p:nvCxnSpPr>
        <p:spPr>
          <a:xfrm>
            <a:off x="446484" y="858741"/>
            <a:ext cx="8250900" cy="0"/>
          </a:xfrm>
          <a:prstGeom prst="straightConnector1">
            <a:avLst/>
          </a:prstGeom>
          <a:noFill/>
          <a:ln>
            <a:noFill/>
          </a:ln>
        </p:spPr>
      </p:cxnSp>
      <p:grpSp>
        <p:nvGrpSpPr>
          <p:cNvPr id="1160" name="Shape 1160"/>
          <p:cNvGrpSpPr/>
          <p:nvPr/>
        </p:nvGrpSpPr>
        <p:grpSpPr>
          <a:xfrm>
            <a:off x="973335" y="2204996"/>
            <a:ext cx="892867" cy="894391"/>
            <a:chOff x="0" y="0"/>
            <a:chExt cx="1269900" cy="1269900"/>
          </a:xfrm>
        </p:grpSpPr>
        <p:pic>
          <p:nvPicPr>
            <p:cNvPr id="1161" name="Shape 1161"/>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62" name="Shape 1162"/>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63" name="Shape 1163"/>
          <p:cNvCxnSpPr/>
          <p:nvPr/>
        </p:nvCxnSpPr>
        <p:spPr>
          <a:xfrm rot="10800000" flipH="1">
            <a:off x="2750344" y="2284390"/>
            <a:ext cx="2626200" cy="300"/>
          </a:xfrm>
          <a:prstGeom prst="straightConnector1">
            <a:avLst/>
          </a:prstGeom>
          <a:noFill/>
          <a:ln>
            <a:noFill/>
          </a:ln>
        </p:spPr>
      </p:cxnSp>
      <p:cxnSp>
        <p:nvCxnSpPr>
          <p:cNvPr id="1164" name="Shape 1164"/>
          <p:cNvCxnSpPr/>
          <p:nvPr/>
        </p:nvCxnSpPr>
        <p:spPr>
          <a:xfrm rot="10800000" flipH="1">
            <a:off x="2750344" y="3790227"/>
            <a:ext cx="2626200" cy="300"/>
          </a:xfrm>
          <a:prstGeom prst="straightConnector1">
            <a:avLst/>
          </a:prstGeom>
          <a:noFill/>
          <a:ln>
            <a:noFill/>
          </a:ln>
        </p:spPr>
      </p:cxnSp>
      <p:sp>
        <p:nvSpPr>
          <p:cNvPr id="1165" name="Shape 1165"/>
          <p:cNvSpPr/>
          <p:nvPr/>
        </p:nvSpPr>
        <p:spPr>
          <a:xfrm>
            <a:off x="2750344" y="2105786"/>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166" name="Shape 1166"/>
          <p:cNvSpPr/>
          <p:nvPr/>
        </p:nvSpPr>
        <p:spPr>
          <a:xfrm>
            <a:off x="2750344" y="3602679"/>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167" name="Shape 1167"/>
          <p:cNvCxnSpPr/>
          <p:nvPr/>
        </p:nvCxnSpPr>
        <p:spPr>
          <a:xfrm rot="10800000" flipH="1">
            <a:off x="2750344" y="1565676"/>
            <a:ext cx="2626200" cy="300"/>
          </a:xfrm>
          <a:prstGeom prst="straightConnector1">
            <a:avLst/>
          </a:prstGeom>
          <a:noFill/>
          <a:ln>
            <a:noFill/>
          </a:ln>
        </p:spPr>
      </p:cxnSp>
      <p:sp>
        <p:nvSpPr>
          <p:cNvPr id="1168" name="Shape 1168"/>
          <p:cNvSpPr/>
          <p:nvPr/>
        </p:nvSpPr>
        <p:spPr>
          <a:xfrm>
            <a:off x="2750344" y="138707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169" name="Shape 1169"/>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70"/>
        <p:cNvGrpSpPr/>
        <p:nvPr/>
      </p:nvGrpSpPr>
      <p:grpSpPr>
        <a:xfrm>
          <a:off x="0" y="0"/>
          <a:ext cx="0" cy="0"/>
          <a:chOff x="0" y="0"/>
          <a:chExt cx="0" cy="0"/>
        </a:xfrm>
      </p:grpSpPr>
      <p:cxnSp>
        <p:nvCxnSpPr>
          <p:cNvPr id="1171" name="Shape 117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72" name="Shape 117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73" name="Shape 1173"/>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174"/>
        <p:cNvGrpSpPr/>
        <p:nvPr/>
      </p:nvGrpSpPr>
      <p:grpSpPr>
        <a:xfrm>
          <a:off x="0" y="0"/>
          <a:ext cx="0" cy="0"/>
          <a:chOff x="0" y="0"/>
          <a:chExt cx="0" cy="0"/>
        </a:xfrm>
      </p:grpSpPr>
      <p:cxnSp>
        <p:nvCxnSpPr>
          <p:cNvPr id="1175" name="Shape 117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76" name="Shape 117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77" name="Shape 117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78"/>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179"/>
        <p:cNvGrpSpPr/>
        <p:nvPr/>
      </p:nvGrpSpPr>
      <p:grpSpPr>
        <a:xfrm>
          <a:off x="0" y="0"/>
          <a:ext cx="0" cy="0"/>
          <a:chOff x="0" y="0"/>
          <a:chExt cx="0" cy="0"/>
        </a:xfrm>
      </p:grpSpPr>
      <p:cxnSp>
        <p:nvCxnSpPr>
          <p:cNvPr id="1180" name="Shape 1180"/>
          <p:cNvCxnSpPr/>
          <p:nvPr/>
        </p:nvCxnSpPr>
        <p:spPr>
          <a:xfrm>
            <a:off x="446484" y="447261"/>
            <a:ext cx="8250900" cy="0"/>
          </a:xfrm>
          <a:prstGeom prst="straightConnector1">
            <a:avLst/>
          </a:prstGeom>
          <a:noFill/>
          <a:ln>
            <a:noFill/>
          </a:ln>
        </p:spPr>
      </p:cxnSp>
      <p:cxnSp>
        <p:nvCxnSpPr>
          <p:cNvPr id="1181" name="Shape 1181"/>
          <p:cNvCxnSpPr/>
          <p:nvPr/>
        </p:nvCxnSpPr>
        <p:spPr>
          <a:xfrm>
            <a:off x="446484" y="858741"/>
            <a:ext cx="8250900" cy="0"/>
          </a:xfrm>
          <a:prstGeom prst="straightConnector1">
            <a:avLst/>
          </a:prstGeom>
          <a:noFill/>
          <a:ln>
            <a:noFill/>
          </a:ln>
        </p:spPr>
      </p:cxnSp>
      <p:grpSp>
        <p:nvGrpSpPr>
          <p:cNvPr id="1182" name="Shape 1182"/>
          <p:cNvGrpSpPr/>
          <p:nvPr/>
        </p:nvGrpSpPr>
        <p:grpSpPr>
          <a:xfrm>
            <a:off x="973335" y="2204996"/>
            <a:ext cx="892867" cy="894391"/>
            <a:chOff x="0" y="0"/>
            <a:chExt cx="1269900" cy="1269900"/>
          </a:xfrm>
        </p:grpSpPr>
        <p:pic>
          <p:nvPicPr>
            <p:cNvPr id="1183" name="Shape 118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184" name="Shape 118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85" name="Shape 1185"/>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186"/>
        <p:cNvGrpSpPr/>
        <p:nvPr/>
      </p:nvGrpSpPr>
      <p:grpSpPr>
        <a:xfrm>
          <a:off x="0" y="0"/>
          <a:ext cx="0" cy="0"/>
          <a:chOff x="0" y="0"/>
          <a:chExt cx="0" cy="0"/>
        </a:xfrm>
      </p:grpSpPr>
      <p:cxnSp>
        <p:nvCxnSpPr>
          <p:cNvPr id="1187" name="Shape 1187"/>
          <p:cNvCxnSpPr/>
          <p:nvPr/>
        </p:nvCxnSpPr>
        <p:spPr>
          <a:xfrm>
            <a:off x="446484" y="447261"/>
            <a:ext cx="8250900" cy="0"/>
          </a:xfrm>
          <a:prstGeom prst="straightConnector1">
            <a:avLst/>
          </a:prstGeom>
          <a:noFill/>
          <a:ln>
            <a:noFill/>
          </a:ln>
        </p:spPr>
      </p:cxnSp>
      <p:cxnSp>
        <p:nvCxnSpPr>
          <p:cNvPr id="1188" name="Shape 1188"/>
          <p:cNvCxnSpPr/>
          <p:nvPr/>
        </p:nvCxnSpPr>
        <p:spPr>
          <a:xfrm>
            <a:off x="446484" y="858741"/>
            <a:ext cx="8250900" cy="0"/>
          </a:xfrm>
          <a:prstGeom prst="straightConnector1">
            <a:avLst/>
          </a:prstGeom>
          <a:noFill/>
          <a:ln>
            <a:noFill/>
          </a:ln>
        </p:spPr>
      </p:cxnSp>
      <p:cxnSp>
        <p:nvCxnSpPr>
          <p:cNvPr id="1189" name="Shape 1189"/>
          <p:cNvCxnSpPr/>
          <p:nvPr/>
        </p:nvCxnSpPr>
        <p:spPr>
          <a:xfrm rot="10800000" flipH="1">
            <a:off x="6063258" y="1958702"/>
            <a:ext cx="2626200" cy="300"/>
          </a:xfrm>
          <a:prstGeom prst="straightConnector1">
            <a:avLst/>
          </a:prstGeom>
          <a:noFill/>
          <a:ln>
            <a:noFill/>
          </a:ln>
        </p:spPr>
      </p:cxnSp>
      <p:cxnSp>
        <p:nvCxnSpPr>
          <p:cNvPr id="1190" name="Shape 1190"/>
          <p:cNvCxnSpPr/>
          <p:nvPr/>
        </p:nvCxnSpPr>
        <p:spPr>
          <a:xfrm>
            <a:off x="446484" y="1959002"/>
            <a:ext cx="5444100" cy="0"/>
          </a:xfrm>
          <a:prstGeom prst="straightConnector1">
            <a:avLst/>
          </a:prstGeom>
          <a:noFill/>
          <a:ln>
            <a:noFill/>
          </a:ln>
        </p:spPr>
      </p:cxnSp>
      <p:sp>
        <p:nvSpPr>
          <p:cNvPr id="1191" name="Shape 1191"/>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192" name="Shape 1192"/>
          <p:cNvSpPr/>
          <p:nvPr/>
        </p:nvSpPr>
        <p:spPr>
          <a:xfrm>
            <a:off x="6072188"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193" name="Shape 1193"/>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194"/>
        <p:cNvGrpSpPr/>
        <p:nvPr/>
      </p:nvGrpSpPr>
      <p:grpSpPr>
        <a:xfrm>
          <a:off x="0" y="0"/>
          <a:ext cx="0" cy="0"/>
          <a:chOff x="0" y="0"/>
          <a:chExt cx="0" cy="0"/>
        </a:xfrm>
      </p:grpSpPr>
      <p:sp>
        <p:nvSpPr>
          <p:cNvPr id="1195" name="Shape 1195"/>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196" name="Shape 1196"/>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197" name="Shape 119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198"/>
        <p:cNvGrpSpPr/>
        <p:nvPr/>
      </p:nvGrpSpPr>
      <p:grpSpPr>
        <a:xfrm>
          <a:off x="0" y="0"/>
          <a:ext cx="0" cy="0"/>
          <a:chOff x="0" y="0"/>
          <a:chExt cx="0" cy="0"/>
        </a:xfrm>
      </p:grpSpPr>
      <p:pic>
        <p:nvPicPr>
          <p:cNvPr id="1199" name="Shape 1199"/>
          <p:cNvPicPr preferRelativeResize="0"/>
          <p:nvPr/>
        </p:nvPicPr>
        <p:blipFill rotWithShape="1">
          <a:blip r:embed="rId2">
            <a:alphaModFix/>
          </a:blip>
          <a:srcRect/>
          <a:stretch/>
        </p:blipFill>
        <p:spPr>
          <a:xfrm>
            <a:off x="2330648" y="1095492"/>
            <a:ext cx="4472700" cy="3631800"/>
          </a:xfrm>
          <a:prstGeom prst="rect">
            <a:avLst/>
          </a:prstGeom>
          <a:noFill/>
          <a:ln>
            <a:noFill/>
          </a:ln>
        </p:spPr>
      </p:pic>
      <p:cxnSp>
        <p:nvCxnSpPr>
          <p:cNvPr id="1200" name="Shape 1200"/>
          <p:cNvCxnSpPr/>
          <p:nvPr/>
        </p:nvCxnSpPr>
        <p:spPr>
          <a:xfrm>
            <a:off x="446484" y="447261"/>
            <a:ext cx="8250900" cy="0"/>
          </a:xfrm>
          <a:prstGeom prst="straightConnector1">
            <a:avLst/>
          </a:prstGeom>
          <a:noFill/>
          <a:ln>
            <a:noFill/>
          </a:ln>
        </p:spPr>
      </p:cxnSp>
      <p:cxnSp>
        <p:nvCxnSpPr>
          <p:cNvPr id="1201" name="Shape 1201"/>
          <p:cNvCxnSpPr/>
          <p:nvPr/>
        </p:nvCxnSpPr>
        <p:spPr>
          <a:xfrm>
            <a:off x="446484" y="858741"/>
            <a:ext cx="8250900" cy="0"/>
          </a:xfrm>
          <a:prstGeom prst="straightConnector1">
            <a:avLst/>
          </a:prstGeom>
          <a:noFill/>
          <a:ln>
            <a:noFill/>
          </a:ln>
        </p:spPr>
      </p:cxnSp>
      <p:sp>
        <p:nvSpPr>
          <p:cNvPr id="1202" name="Shape 1202"/>
          <p:cNvSpPr txBox="1">
            <a:spLocks noGrp="1"/>
          </p:cNvSpPr>
          <p:nvPr>
            <p:ph type="body" idx="1"/>
          </p:nvPr>
        </p:nvSpPr>
        <p:spPr>
          <a:xfrm>
            <a:off x="2536031" y="1270221"/>
            <a:ext cx="4098600" cy="2316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03" name="Shape 120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theme" Target="../theme/theme3.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5.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theme" Target="../theme/theme7.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02720" y="939200"/>
            <a:ext cx="8311800" cy="379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000000"/>
              </a:buClr>
              <a:buSzPts val="1800"/>
              <a:buFont typeface="Georgia"/>
              <a:buChar char="▸"/>
              <a:defRPr sz="1800" b="0" i="0" u="none" strike="noStrike" cap="none">
                <a:solidFill>
                  <a:srgbClr val="000000"/>
                </a:solidFill>
                <a:latin typeface="Georgia"/>
                <a:ea typeface="Georgia"/>
                <a:cs typeface="Georgia"/>
                <a:sym typeface="Georgia"/>
              </a:defRPr>
            </a:lvl1pPr>
            <a:lvl2pPr marL="914400" marR="0" lvl="1" indent="-317500" algn="l" rtl="0">
              <a:lnSpc>
                <a:spcPct val="100000"/>
              </a:lnSpc>
              <a:spcBef>
                <a:spcPts val="48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2pPr>
            <a:lvl3pPr marL="1371600" marR="0" lvl="2" indent="-317500" algn="l" rtl="0">
              <a:lnSpc>
                <a:spcPct val="100000"/>
              </a:lnSpc>
              <a:spcBef>
                <a:spcPts val="48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3pPr>
            <a:lvl4pPr marL="1828800" marR="0" lvl="3" indent="-228600" algn="l" rtl="0">
              <a:lnSpc>
                <a:spcPct val="100000"/>
              </a:lnSpc>
              <a:spcBef>
                <a:spcPts val="36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4pPr>
            <a:lvl5pPr marL="2286000" marR="0" lvl="4" indent="-317500" algn="l" rtl="0">
              <a:lnSpc>
                <a:spcPct val="100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5pPr>
            <a:lvl6pPr marL="2743200" marR="0" lvl="5" indent="-317500" algn="l" rtl="0">
              <a:lnSpc>
                <a:spcPct val="100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6pPr>
            <a:lvl7pPr marL="3200400" marR="0" lvl="6" indent="-228600" algn="l" rtl="0">
              <a:lnSpc>
                <a:spcPct val="100000"/>
              </a:lnSpc>
              <a:spcBef>
                <a:spcPts val="36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7pPr>
            <a:lvl8pPr marL="3657600" marR="0" lvl="7" indent="-317500" algn="l" rtl="0">
              <a:lnSpc>
                <a:spcPct val="100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8pPr>
            <a:lvl9pPr marL="4114800" marR="0" lvl="8" indent="-317500" algn="l" rtl="0">
              <a:lnSpc>
                <a:spcPct val="100000"/>
              </a:lnSpc>
              <a:spcBef>
                <a:spcPts val="360"/>
              </a:spcBef>
              <a:spcAft>
                <a:spcPts val="0"/>
              </a:spcAft>
              <a:buClr>
                <a:srgbClr val="000000"/>
              </a:buClr>
              <a:buSzPts val="1400"/>
              <a:buFont typeface="Georgia"/>
              <a:buChar char="●"/>
              <a:defRPr sz="1400" b="0" i="0" u="none" strike="noStrike" cap="none">
                <a:solidFill>
                  <a:srgbClr val="000000"/>
                </a:solidFill>
                <a:latin typeface="Georgia"/>
                <a:ea typeface="Georgia"/>
                <a:cs typeface="Georgia"/>
                <a:sym typeface="Georgia"/>
              </a:defRPr>
            </a:lvl9pPr>
          </a:lstStyle>
          <a:p>
            <a:endParaRPr/>
          </a:p>
        </p:txBody>
      </p:sp>
      <p:sp>
        <p:nvSpPr>
          <p:cNvPr id="7" name="Shape 7"/>
          <p:cNvSpPr txBox="1">
            <a:spLocks noGrp="1"/>
          </p:cNvSpPr>
          <p:nvPr>
            <p:ph type="title"/>
          </p:nvPr>
        </p:nvSpPr>
        <p:spPr>
          <a:xfrm>
            <a:off x="320275" y="517575"/>
            <a:ext cx="8407500" cy="4592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Georgia"/>
              <a:buNone/>
              <a:defRPr sz="1400" b="0" i="0" u="none" strike="noStrike" cap="none">
                <a:solidFill>
                  <a:srgbClr val="000000"/>
                </a:solidFill>
                <a:latin typeface="Georgia"/>
                <a:ea typeface="Georgia"/>
                <a:cs typeface="Georgia"/>
                <a:sym typeface="Georgia"/>
              </a:defRPr>
            </a:lvl1pPr>
            <a:lvl2pPr lvl="1"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2pPr>
            <a:lvl3pPr lvl="2"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3pPr>
            <a:lvl4pPr lvl="3"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4pPr>
            <a:lvl5pPr lvl="4"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5pPr>
            <a:lvl6pPr lvl="5"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6pPr>
            <a:lvl7pPr lvl="6"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7pPr>
            <a:lvl8pPr lvl="7"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8pPr>
            <a:lvl9pPr lvl="8" indent="0" rtl="0">
              <a:spcBef>
                <a:spcPts val="0"/>
              </a:spcBef>
              <a:spcAft>
                <a:spcPts val="0"/>
              </a:spcAft>
              <a:buClr>
                <a:srgbClr val="FFFFFF"/>
              </a:buClr>
              <a:buSzPts val="1400"/>
              <a:buFont typeface="Georgia"/>
              <a:buNone/>
              <a:defRPr sz="1800">
                <a:solidFill>
                  <a:srgbClr val="FFFFFF"/>
                </a:solidFill>
                <a:latin typeface="Georgia"/>
                <a:ea typeface="Georgia"/>
                <a:cs typeface="Georgia"/>
                <a:sym typeface="Georgia"/>
              </a:defRPr>
            </a:lvl9pPr>
          </a:lstStyle>
          <a:p>
            <a:endParaRPr/>
          </a:p>
        </p:txBody>
      </p:sp>
      <p:sp>
        <p:nvSpPr>
          <p:cNvPr id="8" name="Shape 8"/>
          <p:cNvSpPr/>
          <p:nvPr/>
        </p:nvSpPr>
        <p:spPr>
          <a:xfrm>
            <a:off x="416100" y="354325"/>
            <a:ext cx="606000" cy="119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 name="Shape 9"/>
          <p:cNvSpPr txBox="1"/>
          <p:nvPr/>
        </p:nvSpPr>
        <p:spPr>
          <a:xfrm>
            <a:off x="272500" y="4758775"/>
            <a:ext cx="8407500" cy="4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GENERAL ASSEMBLY	</a:t>
            </a:r>
            <a:endParaRPr/>
          </a:p>
        </p:txBody>
      </p:sp>
      <p:cxnSp>
        <p:nvCxnSpPr>
          <p:cNvPr id="10" name="Shape 10"/>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469250" y="4793524"/>
            <a:ext cx="210750" cy="210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67" name="Shape 67"/>
          <p:cNvSpPr txBox="1">
            <a:spLocks noGrp="1"/>
          </p:cNvSpPr>
          <p:nvPr>
            <p:ph type="body" idx="1"/>
          </p:nvPr>
        </p:nvSpPr>
        <p:spPr>
          <a:xfrm>
            <a:off x="348699" y="1020437"/>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7"/>
        <p:cNvGrpSpPr/>
        <p:nvPr/>
      </p:nvGrpSpPr>
      <p:grpSpPr>
        <a:xfrm>
          <a:off x="0" y="0"/>
          <a:ext cx="0" cy="0"/>
          <a:chOff x="0" y="0"/>
          <a:chExt cx="0" cy="0"/>
        </a:xfrm>
      </p:grpSpPr>
      <p:cxnSp>
        <p:nvCxnSpPr>
          <p:cNvPr id="638" name="Shape 638"/>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639" name="Shape 639"/>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640" name="Shape 640"/>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41" name="Shape 641"/>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42" name="Shape 642"/>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643" name="Shape 643"/>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644" name="Shape 644"/>
          <p:cNvPicPr preferRelativeResize="0"/>
          <p:nvPr/>
        </p:nvPicPr>
        <p:blipFill rotWithShape="1">
          <a:blip r:embed="rId36">
            <a:alphaModFix/>
          </a:blip>
          <a:srcRect/>
          <a:stretch/>
        </p:blipFill>
        <p:spPr>
          <a:xfrm>
            <a:off x="8475493" y="4793524"/>
            <a:ext cx="2106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7"/>
        <p:cNvGrpSpPr/>
        <p:nvPr/>
      </p:nvGrpSpPr>
      <p:grpSpPr>
        <a:xfrm>
          <a:off x="0" y="0"/>
          <a:ext cx="0" cy="0"/>
          <a:chOff x="0" y="0"/>
          <a:chExt cx="0" cy="0"/>
        </a:xfrm>
      </p:grpSpPr>
      <p:sp>
        <p:nvSpPr>
          <p:cNvPr id="858" name="Shape 858"/>
          <p:cNvSpPr txBox="1">
            <a:spLocks noGrp="1"/>
          </p:cNvSpPr>
          <p:nvPr>
            <p:ph type="title"/>
          </p:nvPr>
        </p:nvSpPr>
        <p:spPr>
          <a:xfrm>
            <a:off x="348699" y="481372"/>
            <a:ext cx="7886700" cy="3948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59" name="Shape 859"/>
          <p:cNvSpPr txBox="1">
            <a:spLocks noGrp="1"/>
          </p:cNvSpPr>
          <p:nvPr>
            <p:ph type="body" idx="1"/>
          </p:nvPr>
        </p:nvSpPr>
        <p:spPr>
          <a:xfrm>
            <a:off x="348699" y="1020437"/>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cxnSp>
        <p:nvCxnSpPr>
          <p:cNvPr id="1026" name="Shape 1026"/>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027" name="Shape 1027"/>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028" name="Shape 1028"/>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29" name="Shape 1029"/>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1"/>
        <p:cNvGrpSpPr/>
        <p:nvPr/>
      </p:nvGrpSpPr>
      <p:grpSpPr>
        <a:xfrm>
          <a:off x="0" y="0"/>
          <a:ext cx="0" cy="0"/>
          <a:chOff x="0" y="0"/>
          <a:chExt cx="0" cy="0"/>
        </a:xfrm>
      </p:grpSpPr>
      <p:cxnSp>
        <p:nvCxnSpPr>
          <p:cNvPr id="1242" name="Shape 1242"/>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243" name="Shape 1243"/>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244" name="Shape 1244"/>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245" name="Shape 1245"/>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7"/>
        <p:cNvGrpSpPr/>
        <p:nvPr/>
      </p:nvGrpSpPr>
      <p:grpSpPr>
        <a:xfrm>
          <a:off x="0" y="0"/>
          <a:ext cx="0" cy="0"/>
          <a:chOff x="0" y="0"/>
          <a:chExt cx="0" cy="0"/>
        </a:xfrm>
      </p:grpSpPr>
      <p:cxnSp>
        <p:nvCxnSpPr>
          <p:cNvPr id="1428" name="Shape 1428"/>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429" name="Shape 1429"/>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430" name="Shape 1430"/>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431" name="Shape 1431"/>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 id="2147483861" r:id="rId25"/>
    <p:sldLayoutId id="2147483862" r:id="rId26"/>
    <p:sldLayoutId id="2147483863" r:id="rId27"/>
    <p:sldLayoutId id="2147483864" r:id="rId28"/>
    <p:sldLayoutId id="2147483865" r:id="rId29"/>
    <p:sldLayoutId id="2147483866" r:id="rId30"/>
    <p:sldLayoutId id="2147483867" r:id="rId31"/>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8.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1.xml"/><Relationship Id="rId5" Type="http://schemas.openxmlformats.org/officeDocument/2006/relationships/image" Target="../media/image42.jp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9.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09.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9.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NVg3M9TLX30?vq=hd1&amp;autoplay=1" TargetMode="External"/><Relationship Id="rId2" Type="http://schemas.openxmlformats.org/officeDocument/2006/relationships/notesSlide" Target="../notesSlides/notesSlide43.xml"/><Relationship Id="rId1" Type="http://schemas.openxmlformats.org/officeDocument/2006/relationships/slideLayout" Target="../slideLayouts/slideLayout109.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1.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hyperlink" Target="http://www.designyourway.net/blog/inspiration/showcase-of-beautiful-dashboard-ui-designs/" TargetMode="External"/><Relationship Id="rId3" Type="http://schemas.openxmlformats.org/officeDocument/2006/relationships/hyperlink" Target="https://support.office.com/en-us/excel" TargetMode="External"/><Relationship Id="rId7" Type="http://schemas.openxmlformats.org/officeDocument/2006/relationships/hyperlink" Target="https://measuringu.com/graphing-displaying-data/" TargetMode="External"/><Relationship Id="rId2" Type="http://schemas.openxmlformats.org/officeDocument/2006/relationships/notesSlide" Target="../notesSlides/notesSlide56.xml"/><Relationship Id="rId1" Type="http://schemas.openxmlformats.org/officeDocument/2006/relationships/slideLayout" Target="../slideLayouts/slideLayout109.xml"/><Relationship Id="rId6" Type="http://schemas.openxmlformats.org/officeDocument/2006/relationships/hyperlink" Target="https://support.office.com/en-us/article/Get-started-with-Power-Map-88A28DF6-8258-40AA-B5CC-577873FB0F4A" TargetMode="External"/><Relationship Id="rId5" Type="http://schemas.openxmlformats.org/officeDocument/2006/relationships/hyperlink" Target="https://support.office.com/en-us/article/Present-your-data-in-a-scatter-chart-or-a-line-chart-4570a80f-599a-4d6b-a155-104a9018b86e" TargetMode="External"/><Relationship Id="rId10" Type="http://schemas.openxmlformats.org/officeDocument/2006/relationships/hyperlink" Target="https://www.sitepoint.com/free-templates/" TargetMode="External"/><Relationship Id="rId4" Type="http://schemas.openxmlformats.org/officeDocument/2006/relationships/hyperlink" Target="https://support.office.com/en-us/article/Create-a-chart-from-start-to-finish-0baf399e-dd61-4e18-8a73-b3fd5d5680c2" TargetMode="External"/><Relationship Id="rId9" Type="http://schemas.openxmlformats.org/officeDocument/2006/relationships/hyperlink" Target="http://www.exceluser.com/excel_dashboards/samples/index.ht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1.xml"/></Relationships>
</file>

<file path=ppt/slides/_rels/slide59.xml.rels><?xml version="1.0" encoding="UTF-8" standalone="yes"?>
<Relationships xmlns="http://schemas.openxmlformats.org/package/2006/relationships"><Relationship Id="rId8" Type="http://schemas.openxmlformats.org/officeDocument/2006/relationships/hyperlink" Target="https://data.worldbank.org/indicator/SP.DYN.TFRT.IN" TargetMode="External"/><Relationship Id="rId3" Type="http://schemas.openxmlformats.org/officeDocument/2006/relationships/hyperlink" Target="http://docs.ggplot2.org/0.9.3.1/diamonds.html" TargetMode="External"/><Relationship Id="rId7" Type="http://schemas.openxmlformats.org/officeDocument/2006/relationships/hyperlink" Target="https://data.worldbank.org/indicator/SP.DYN.LE00.IN" TargetMode="External"/><Relationship Id="rId2" Type="http://schemas.openxmlformats.org/officeDocument/2006/relationships/notesSlide" Target="../notesSlides/notesSlide59.xml"/><Relationship Id="rId1" Type="http://schemas.openxmlformats.org/officeDocument/2006/relationships/slideLayout" Target="../slideLayouts/slideLayout109.xml"/><Relationship Id="rId6" Type="http://schemas.openxmlformats.org/officeDocument/2006/relationships/hyperlink" Target="https://wiki.csc.calpoly.edu/datasets/wiki/Houses" TargetMode="External"/><Relationship Id="rId5" Type="http://schemas.openxmlformats.org/officeDocument/2006/relationships/hyperlink" Target="http://www2.stat.duke.edu/~mw/data-sets/ts_data/gdp" TargetMode="External"/><Relationship Id="rId4" Type="http://schemas.openxmlformats.org/officeDocument/2006/relationships/hyperlink" Target="https://www.divvybikes.com/system-data" TargetMode="External"/><Relationship Id="rId9" Type="http://schemas.openxmlformats.org/officeDocument/2006/relationships/hyperlink" Target="https://finance.yahoo.com/quote/aapl/histor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p:nvPr/>
        </p:nvSpPr>
        <p:spPr>
          <a:xfrm>
            <a:off x="997038" y="2342303"/>
            <a:ext cx="38598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dirty="0">
                <a:solidFill>
                  <a:srgbClr val="E52123"/>
                </a:solidFill>
                <a:latin typeface="Georgia"/>
                <a:ea typeface="Georgia"/>
                <a:cs typeface="Georgia"/>
                <a:sym typeface="Georgia"/>
              </a:rPr>
              <a:t>1: The Value of Data + Data Narratives</a:t>
            </a:r>
            <a:endParaRPr sz="1000" dirty="0"/>
          </a:p>
          <a:p>
            <a:pPr marL="0" marR="0" lvl="0" indent="0" algn="l" rtl="0">
              <a:lnSpc>
                <a:spcPct val="150000"/>
              </a:lnSpc>
              <a:spcBef>
                <a:spcPts val="0"/>
              </a:spcBef>
              <a:spcAft>
                <a:spcPts val="0"/>
              </a:spcAft>
              <a:buClr>
                <a:srgbClr val="E52123"/>
              </a:buClr>
              <a:buFont typeface="Georgia"/>
              <a:buNone/>
            </a:pPr>
            <a:r>
              <a:rPr lang="en" sz="2000" i="1" dirty="0">
                <a:solidFill>
                  <a:srgbClr val="E52123"/>
                </a:solidFill>
                <a:latin typeface="Georgia"/>
                <a:ea typeface="Georgia"/>
                <a:cs typeface="Georgia"/>
                <a:sym typeface="Georgia"/>
              </a:rPr>
              <a:t>2</a:t>
            </a:r>
            <a:r>
              <a:rPr lang="en" sz="2000" b="0" i="1" u="none" strike="noStrike" cap="none" dirty="0">
                <a:solidFill>
                  <a:srgbClr val="E52123"/>
                </a:solidFill>
                <a:latin typeface="Georgia"/>
                <a:ea typeface="Georgia"/>
                <a:cs typeface="Georgia"/>
                <a:sym typeface="Georgia"/>
              </a:rPr>
              <a:t>: </a:t>
            </a:r>
            <a:r>
              <a:rPr lang="en" sz="2000" i="1" dirty="0">
                <a:solidFill>
                  <a:srgbClr val="E52123"/>
                </a:solidFill>
                <a:latin typeface="Georgia"/>
                <a:ea typeface="Georgia"/>
                <a:cs typeface="Georgia"/>
                <a:sym typeface="Georgia"/>
              </a:rPr>
              <a:t>Excel Fundamentals</a:t>
            </a:r>
            <a:endParaRPr sz="2000" i="1" dirty="0">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i="1" dirty="0">
                <a:solidFill>
                  <a:srgbClr val="E52123"/>
                </a:solidFill>
                <a:latin typeface="Georgia"/>
                <a:ea typeface="Georgia"/>
                <a:cs typeface="Georgia"/>
                <a:sym typeface="Georgia"/>
              </a:rPr>
              <a:t>3: Data Referencing</a:t>
            </a:r>
            <a:endParaRPr sz="2000" i="1" dirty="0">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000" dirty="0"/>
          </a:p>
        </p:txBody>
      </p:sp>
      <p:sp>
        <p:nvSpPr>
          <p:cNvPr id="1646" name="Shape 1646"/>
          <p:cNvSpPr/>
          <p:nvPr/>
        </p:nvSpPr>
        <p:spPr>
          <a:xfrm>
            <a:off x="4974305" y="2342303"/>
            <a:ext cx="30003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000000"/>
                </a:highlight>
                <a:latin typeface="Georgia"/>
                <a:ea typeface="Georgia"/>
                <a:cs typeface="Georgia"/>
                <a:sym typeface="Georgia"/>
              </a:rPr>
              <a:t>4: Data Aggregation</a:t>
            </a:r>
            <a:endParaRPr sz="2000" i="1">
              <a:solidFill>
                <a:srgbClr val="E52123"/>
              </a:solidFill>
              <a:highlight>
                <a:srgbClr val="000000"/>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FFFFFF"/>
                </a:highlight>
                <a:latin typeface="Georgia"/>
                <a:ea typeface="Georgia"/>
                <a:cs typeface="Georgia"/>
                <a:sym typeface="Georgia"/>
              </a:rPr>
              <a:t>5: </a:t>
            </a:r>
            <a:r>
              <a:rPr lang="en" sz="2000" i="1">
                <a:solidFill>
                  <a:srgbClr val="E52123"/>
                </a:solidFill>
                <a:highlight>
                  <a:srgbClr val="FFFFFF"/>
                </a:highlight>
                <a:latin typeface="Georgia"/>
                <a:ea typeface="Georgia"/>
                <a:cs typeface="Georgia"/>
                <a:sym typeface="Georgia"/>
              </a:rPr>
              <a:t>Data Visualization</a:t>
            </a:r>
            <a:endParaRPr sz="1000">
              <a:highlight>
                <a:srgbClr val="FFFFFF"/>
              </a:highlight>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000000"/>
                </a:highlight>
                <a:latin typeface="Georgia"/>
                <a:ea typeface="Georgia"/>
                <a:cs typeface="Georgia"/>
                <a:sym typeface="Georgia"/>
              </a:rPr>
              <a:t>6: </a:t>
            </a:r>
            <a:r>
              <a:rPr lang="en" sz="2000" i="1">
                <a:solidFill>
                  <a:srgbClr val="E52123"/>
                </a:solidFill>
                <a:highlight>
                  <a:srgbClr val="000000"/>
                </a:highlight>
                <a:latin typeface="Georgia"/>
                <a:ea typeface="Georgia"/>
                <a:cs typeface="Georgia"/>
                <a:sym typeface="Georgia"/>
              </a:rPr>
              <a:t>Statistics in Excel*</a:t>
            </a:r>
            <a:endParaRPr sz="1000"/>
          </a:p>
          <a:p>
            <a:pPr marL="0" marR="0" lvl="0" indent="0" algn="l" rtl="0">
              <a:lnSpc>
                <a:spcPct val="150000"/>
              </a:lnSpc>
              <a:spcBef>
                <a:spcPts val="0"/>
              </a:spcBef>
              <a:spcAft>
                <a:spcPts val="0"/>
              </a:spcAft>
              <a:buClr>
                <a:srgbClr val="E52123"/>
              </a:buClr>
              <a:buFont typeface="Georgia"/>
              <a:buNone/>
            </a:pPr>
            <a:endParaRPr sz="1000"/>
          </a:p>
        </p:txBody>
      </p:sp>
      <p:sp>
        <p:nvSpPr>
          <p:cNvPr id="1647" name="Shape 1647"/>
          <p:cNvSpPr/>
          <p:nvPr/>
        </p:nvSpPr>
        <p:spPr>
          <a:xfrm>
            <a:off x="446550" y="1146125"/>
            <a:ext cx="8250900" cy="948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a:solidFill>
                  <a:srgbClr val="FFFFFF"/>
                </a:solidFill>
                <a:latin typeface="Oswald"/>
                <a:ea typeface="Oswald"/>
                <a:cs typeface="Oswald"/>
                <a:sym typeface="Oswald"/>
              </a:rPr>
              <a:t>UNIT</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1</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INTERPRETATION</a:t>
            </a:r>
            <a:endParaRPr sz="6300"/>
          </a:p>
        </p:txBody>
      </p:sp>
      <p:sp>
        <p:nvSpPr>
          <p:cNvPr id="1648" name="Shape 1648"/>
          <p:cNvSpPr/>
          <p:nvPr/>
        </p:nvSpPr>
        <p:spPr>
          <a:xfrm>
            <a:off x="446484" y="4314843"/>
            <a:ext cx="8250900" cy="608400"/>
          </a:xfrm>
          <a:prstGeom prst="rect">
            <a:avLst/>
          </a:prstGeom>
          <a:noFill/>
          <a:ln>
            <a:noFill/>
          </a:ln>
        </p:spPr>
        <p:txBody>
          <a:bodyPr spcFirstLastPara="1" wrap="square" lIns="0" tIns="0" rIns="0" bIns="0" anchor="t" anchorCtr="0">
            <a:noAutofit/>
          </a:bodyPr>
          <a:lstStyle/>
          <a:p>
            <a:pPr>
              <a:lnSpc>
                <a:spcPct val="121428"/>
              </a:lnSpc>
            </a:pPr>
            <a:r>
              <a:rPr lang="en-US" sz="2000" i="1" dirty="0">
                <a:solidFill>
                  <a:srgbClr val="E52123"/>
                </a:solidFill>
                <a:latin typeface="Georgia"/>
                <a:ea typeface="Georgia"/>
                <a:cs typeface="Georgia"/>
                <a:sym typeface="Georgia"/>
              </a:rPr>
              <a:t>James Larkin – Data Analytics Instructor</a:t>
            </a:r>
            <a:endParaRPr lang="en-US" sz="2000" i="1" dirty="0">
              <a:solidFill>
                <a:srgbClr val="EAEAEA"/>
              </a:solidFill>
              <a:latin typeface="Georgia"/>
              <a:ea typeface="Georgia"/>
              <a:cs typeface="Georgia"/>
              <a:sym typeface="Georgia"/>
            </a:endParaRPr>
          </a:p>
          <a:p>
            <a:pPr marL="0" marR="0" lvl="0" indent="0" algn="l" rtl="0">
              <a:lnSpc>
                <a:spcPct val="121428"/>
              </a:lnSpc>
              <a:spcBef>
                <a:spcPts val="0"/>
              </a:spcBef>
              <a:spcAft>
                <a:spcPts val="0"/>
              </a:spcAft>
              <a:buClr>
                <a:srgbClr val="000000"/>
              </a:buClr>
              <a:buFont typeface="Arial"/>
              <a:buNone/>
            </a:pPr>
            <a:endParaRPr sz="2000" b="0" i="1" u="none" strike="noStrike" cap="none"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5"/>
                                        </p:tgtEl>
                                        <p:attrNameLst>
                                          <p:attrName>style.visibility</p:attrName>
                                        </p:attrNameLst>
                                      </p:cBhvr>
                                      <p:to>
                                        <p:strVal val="visible"/>
                                      </p:to>
                                    </p:set>
                                    <p:animEffect transition="in" filter="fade">
                                      <p:cBhvr>
                                        <p:cTn id="7" dur="500"/>
                                        <p:tgtEl>
                                          <p:spTgt spid="16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6"/>
                                        </p:tgtEl>
                                        <p:attrNameLst>
                                          <p:attrName>style.visibility</p:attrName>
                                        </p:attrNameLst>
                                      </p:cBhvr>
                                      <p:to>
                                        <p:strVal val="visible"/>
                                      </p:to>
                                    </p:set>
                                    <p:animEffect transition="in" filter="fade">
                                      <p:cBhvr>
                                        <p:cTn id="12" dur="500"/>
                                        <p:tgtEl>
                                          <p:spTgt spid="1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Shape 1707" descr="Image result for florence nightingale bar chart"/>
          <p:cNvPicPr preferRelativeResize="0"/>
          <p:nvPr/>
        </p:nvPicPr>
        <p:blipFill rotWithShape="1">
          <a:blip r:embed="rId3">
            <a:alphaModFix/>
          </a:blip>
          <a:srcRect t="45019" b="311"/>
          <a:stretch/>
        </p:blipFill>
        <p:spPr>
          <a:xfrm>
            <a:off x="1838905" y="1202179"/>
            <a:ext cx="5159400" cy="3148800"/>
          </a:xfrm>
          <a:prstGeom prst="rect">
            <a:avLst/>
          </a:prstGeom>
          <a:noFill/>
          <a:ln>
            <a:noFill/>
          </a:ln>
        </p:spPr>
      </p:pic>
      <p:sp>
        <p:nvSpPr>
          <p:cNvPr id="1708" name="Shape 1708"/>
          <p:cNvSpPr/>
          <p:nvPr/>
        </p:nvSpPr>
        <p:spPr>
          <a:xfrm>
            <a:off x="446474" y="518825"/>
            <a:ext cx="6290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a:t>
            </a:r>
            <a:r>
              <a:rPr lang="en" sz="2300" b="1" i="0" u="none" strike="noStrike" cap="none">
                <a:solidFill>
                  <a:srgbClr val="000000"/>
                </a:solidFill>
                <a:latin typeface="Oswald"/>
                <a:ea typeface="Oswald"/>
                <a:cs typeface="Oswald"/>
                <a:sym typeface="Oswald"/>
              </a:rPr>
              <a:t> FLORENCE NIGHTINGALE </a:t>
            </a:r>
            <a:r>
              <a:rPr lang="en" sz="2300" b="1" i="0" u="none" strike="noStrike" cap="none">
                <a:solidFill>
                  <a:srgbClr val="7F7F7F"/>
                </a:solidFill>
                <a:latin typeface="Oswald"/>
                <a:ea typeface="Oswald"/>
                <a:cs typeface="Oswald"/>
                <a:sym typeface="Oswald"/>
              </a:rPr>
              <a:t>(1858)</a:t>
            </a:r>
            <a:endParaRPr sz="1000"/>
          </a:p>
        </p:txBody>
      </p:sp>
      <p:sp>
        <p:nvSpPr>
          <p:cNvPr id="1709" name="Shape 1709"/>
          <p:cNvSpPr txBox="1"/>
          <p:nvPr/>
        </p:nvSpPr>
        <p:spPr>
          <a:xfrm>
            <a:off x="886474" y="4555915"/>
            <a:ext cx="7072200" cy="260100"/>
          </a:xfrm>
          <a:prstGeom prst="rect">
            <a:avLst/>
          </a:prstGeom>
          <a:noFill/>
          <a:ln>
            <a:noFill/>
          </a:ln>
        </p:spPr>
        <p:txBody>
          <a:bodyPr spcFirstLastPara="1" wrap="square" lIns="64325" tIns="32150" rIns="64325" bIns="32150" anchor="t" anchorCtr="0">
            <a:noAutofit/>
          </a:bodyPr>
          <a:lstStyle/>
          <a:p>
            <a:pPr marL="0" marR="0" lvl="0" indent="0" algn="ctr"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Nightingale’s bar</a:t>
            </a:r>
            <a:r>
              <a:rPr lang="en" sz="1300">
                <a:latin typeface="Georgia"/>
                <a:ea typeface="Georgia"/>
                <a:cs typeface="Georgia"/>
                <a:sym typeface="Georgia"/>
              </a:rPr>
              <a:t>-</a:t>
            </a:r>
            <a:r>
              <a:rPr lang="en" sz="1300" b="0" i="0" u="none" strike="noStrike" cap="none">
                <a:solidFill>
                  <a:srgbClr val="000000"/>
                </a:solidFill>
                <a:latin typeface="Georgia"/>
                <a:ea typeface="Georgia"/>
                <a:cs typeface="Georgia"/>
                <a:sym typeface="Georgia"/>
              </a:rPr>
              <a:t>chart visualization of relative mortality, presented to Parliament.</a:t>
            </a:r>
            <a:endParaRPr sz="1000"/>
          </a:p>
        </p:txBody>
      </p:sp>
      <p:pic>
        <p:nvPicPr>
          <p:cNvPr id="1710" name="Shape 1710" descr="Image result for florence nightingale bar chart"/>
          <p:cNvPicPr preferRelativeResize="0"/>
          <p:nvPr/>
        </p:nvPicPr>
        <p:blipFill rotWithShape="1">
          <a:blip r:embed="rId3">
            <a:alphaModFix/>
          </a:blip>
          <a:srcRect b="55454"/>
          <a:stretch/>
        </p:blipFill>
        <p:spPr>
          <a:xfrm>
            <a:off x="1256650" y="1202179"/>
            <a:ext cx="6332100" cy="314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10"/>
                                        </p:tgtEl>
                                      </p:cBhvr>
                                    </p:animEffect>
                                    <p:set>
                                      <p:cBhvr>
                                        <p:cTn id="7" dur="1" fill="hold">
                                          <p:stCondLst>
                                            <p:cond delay="500"/>
                                          </p:stCondLst>
                                        </p:cTn>
                                        <p:tgtEl>
                                          <p:spTgt spid="17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Shape 171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a:t>
            </a:r>
            <a:r>
              <a:rPr lang="en" sz="2300" b="1" i="0" u="none" strike="noStrike" cap="none">
                <a:solidFill>
                  <a:srgbClr val="000000"/>
                </a:solidFill>
                <a:latin typeface="Oswald"/>
                <a:ea typeface="Oswald"/>
                <a:cs typeface="Oswald"/>
                <a:sym typeface="Oswald"/>
              </a:rPr>
              <a:t> CHARLES MINARD </a:t>
            </a:r>
            <a:r>
              <a:rPr lang="en" sz="2300" b="1" i="0" u="none" strike="noStrike" cap="none">
                <a:solidFill>
                  <a:srgbClr val="7F7F7F"/>
                </a:solidFill>
                <a:latin typeface="Oswald"/>
                <a:ea typeface="Oswald"/>
                <a:cs typeface="Oswald"/>
                <a:sym typeface="Oswald"/>
              </a:rPr>
              <a:t>(1869)</a:t>
            </a:r>
            <a:endParaRPr sz="1000"/>
          </a:p>
        </p:txBody>
      </p:sp>
      <p:pic>
        <p:nvPicPr>
          <p:cNvPr id="1716" name="Shape 1716"/>
          <p:cNvPicPr preferRelativeResize="0"/>
          <p:nvPr/>
        </p:nvPicPr>
        <p:blipFill rotWithShape="1">
          <a:blip r:embed="rId3">
            <a:alphaModFix/>
          </a:blip>
          <a:srcRect/>
          <a:stretch/>
        </p:blipFill>
        <p:spPr>
          <a:xfrm>
            <a:off x="886473" y="1124048"/>
            <a:ext cx="7072200" cy="3377700"/>
          </a:xfrm>
          <a:prstGeom prst="rect">
            <a:avLst/>
          </a:prstGeom>
          <a:noFill/>
          <a:ln>
            <a:noFill/>
          </a:ln>
        </p:spPr>
      </p:pic>
      <p:sp>
        <p:nvSpPr>
          <p:cNvPr id="1717" name="Shape 1717"/>
          <p:cNvSpPr txBox="1"/>
          <p:nvPr/>
        </p:nvSpPr>
        <p:spPr>
          <a:xfrm>
            <a:off x="886474" y="4555915"/>
            <a:ext cx="7072200" cy="260100"/>
          </a:xfrm>
          <a:prstGeom prst="rect">
            <a:avLst/>
          </a:prstGeom>
          <a:noFill/>
          <a:ln>
            <a:noFill/>
          </a:ln>
        </p:spPr>
        <p:txBody>
          <a:bodyPr spcFirstLastPara="1" wrap="square" lIns="64325" tIns="32150" rIns="64325" bIns="32150" anchor="t" anchorCtr="0">
            <a:noAutofit/>
          </a:bodyPr>
          <a:lstStyle/>
          <a:p>
            <a:pPr marL="0" marR="0" lvl="0" indent="0" algn="ctr"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Minard’s visualization of Napoleon’s disastrous march into Russia between 1812</a:t>
            </a:r>
            <a:r>
              <a:rPr lang="en" sz="1300">
                <a:latin typeface="Georgia"/>
                <a:ea typeface="Georgia"/>
                <a:cs typeface="Georgia"/>
                <a:sym typeface="Georgia"/>
              </a:rPr>
              <a:t>–</a:t>
            </a:r>
            <a:r>
              <a:rPr lang="en" sz="1300" b="0" i="0" u="none" strike="noStrike" cap="none">
                <a:solidFill>
                  <a:srgbClr val="000000"/>
                </a:solidFill>
                <a:latin typeface="Georgia"/>
                <a:ea typeface="Georgia"/>
                <a:cs typeface="Georgia"/>
                <a:sym typeface="Georgia"/>
              </a:rPr>
              <a:t>13.</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Shape 1722"/>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a:t>
            </a:r>
            <a:endParaRPr sz="1000"/>
          </a:p>
        </p:txBody>
      </p:sp>
      <p:sp>
        <p:nvSpPr>
          <p:cNvPr id="1723" name="Shape 1723"/>
          <p:cNvSpPr/>
          <p:nvPr/>
        </p:nvSpPr>
        <p:spPr>
          <a:xfrm>
            <a:off x="446484" y="1030917"/>
            <a:ext cx="82893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 sz="5600" b="1">
                <a:solidFill>
                  <a:srgbClr val="FFFFFF"/>
                </a:solidFill>
                <a:latin typeface="Oswald"/>
                <a:ea typeface="Oswald"/>
                <a:cs typeface="Oswald"/>
                <a:sym typeface="Oswald"/>
              </a:rPr>
              <a:t>DISCUSSION:</a:t>
            </a:r>
            <a:br>
              <a:rPr lang="en" sz="5600" b="1">
                <a:solidFill>
                  <a:srgbClr val="FFFFFF"/>
                </a:solidFill>
                <a:latin typeface="Oswald"/>
                <a:ea typeface="Oswald"/>
                <a:cs typeface="Oswald"/>
                <a:sym typeface="Oswald"/>
              </a:rPr>
            </a:br>
            <a:r>
              <a:rPr lang="en" sz="5600" b="1">
                <a:solidFill>
                  <a:srgbClr val="FFFFFF"/>
                </a:solidFill>
                <a:latin typeface="Oswald"/>
                <a:ea typeface="Oswald"/>
                <a:cs typeface="Oswald"/>
                <a:sym typeface="Oswald"/>
              </a:rPr>
              <a:t>HOW TO SELECT THE RIGHT VISUALS FOR YOUR GOALS</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 sz="2300" b="1" i="0" u="none" strike="noStrike" cap="none">
                <a:solidFill>
                  <a:schemeClr val="dk1"/>
                </a:solidFill>
                <a:latin typeface="Oswald"/>
                <a:ea typeface="Oswald"/>
                <a:cs typeface="Oswald"/>
                <a:sym typeface="Oswald"/>
              </a:rPr>
              <a:t>VISUALIZATION TYPES</a:t>
            </a:r>
            <a:endParaRPr sz="1000"/>
          </a:p>
          <a:p>
            <a:pPr marL="0" marR="0" lvl="0" indent="0" algn="l" rtl="0">
              <a:lnSpc>
                <a:spcPct val="100000"/>
              </a:lnSpc>
              <a:spcBef>
                <a:spcPts val="0"/>
              </a:spcBef>
              <a:spcAft>
                <a:spcPts val="0"/>
              </a:spcAft>
              <a:buClr>
                <a:srgbClr val="000000"/>
              </a:buClr>
              <a:buFont typeface="Arial"/>
              <a:buNone/>
            </a:pPr>
            <a:endParaRPr sz="2300" b="1" i="0" u="none" strike="noStrike" cap="none">
              <a:solidFill>
                <a:srgbClr val="000000"/>
              </a:solidFill>
              <a:latin typeface="Oswald"/>
              <a:ea typeface="Oswald"/>
              <a:cs typeface="Oswald"/>
              <a:sym typeface="Oswald"/>
            </a:endParaRPr>
          </a:p>
        </p:txBody>
      </p:sp>
      <p:pic>
        <p:nvPicPr>
          <p:cNvPr id="1729" name="Shape 1729"/>
          <p:cNvPicPr preferRelativeResize="0"/>
          <p:nvPr/>
        </p:nvPicPr>
        <p:blipFill rotWithShape="1">
          <a:blip r:embed="rId3">
            <a:alphaModFix/>
          </a:blip>
          <a:srcRect/>
          <a:stretch/>
        </p:blipFill>
        <p:spPr>
          <a:xfrm>
            <a:off x="1649557" y="994204"/>
            <a:ext cx="5844900" cy="40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733"/>
        <p:cNvGrpSpPr/>
        <p:nvPr/>
      </p:nvGrpSpPr>
      <p:grpSpPr>
        <a:xfrm>
          <a:off x="0" y="0"/>
          <a:ext cx="0" cy="0"/>
          <a:chOff x="0" y="0"/>
          <a:chExt cx="0" cy="0"/>
        </a:xfrm>
      </p:grpSpPr>
      <p:pic>
        <p:nvPicPr>
          <p:cNvPr id="1734" name="Shape 1734"/>
          <p:cNvPicPr preferRelativeResize="0"/>
          <p:nvPr/>
        </p:nvPicPr>
        <p:blipFill rotWithShape="1">
          <a:blip r:embed="rId3">
            <a:alphaModFix/>
          </a:blip>
          <a:srcRect/>
          <a:stretch/>
        </p:blipFill>
        <p:spPr>
          <a:xfrm>
            <a:off x="2004715" y="0"/>
            <a:ext cx="5134500" cy="513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738"/>
        <p:cNvGrpSpPr/>
        <p:nvPr/>
      </p:nvGrpSpPr>
      <p:grpSpPr>
        <a:xfrm>
          <a:off x="0" y="0"/>
          <a:ext cx="0" cy="0"/>
          <a:chOff x="0" y="0"/>
          <a:chExt cx="0" cy="0"/>
        </a:xfrm>
      </p:grpSpPr>
      <p:pic>
        <p:nvPicPr>
          <p:cNvPr id="1739" name="Shape 1739"/>
          <p:cNvPicPr preferRelativeResize="0"/>
          <p:nvPr/>
        </p:nvPicPr>
        <p:blipFill rotWithShape="1">
          <a:blip r:embed="rId3">
            <a:alphaModFix/>
          </a:blip>
          <a:srcRect/>
          <a:stretch/>
        </p:blipFill>
        <p:spPr>
          <a:xfrm>
            <a:off x="928846" y="0"/>
            <a:ext cx="72864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743"/>
        <p:cNvGrpSpPr/>
        <p:nvPr/>
      </p:nvGrpSpPr>
      <p:grpSpPr>
        <a:xfrm>
          <a:off x="0" y="0"/>
          <a:ext cx="0" cy="0"/>
          <a:chOff x="0" y="0"/>
          <a:chExt cx="0" cy="0"/>
        </a:xfrm>
      </p:grpSpPr>
      <p:pic>
        <p:nvPicPr>
          <p:cNvPr id="1744" name="Shape 1744"/>
          <p:cNvPicPr preferRelativeResize="0"/>
          <p:nvPr/>
        </p:nvPicPr>
        <p:blipFill rotWithShape="1">
          <a:blip r:embed="rId3">
            <a:alphaModFix/>
          </a:blip>
          <a:srcRect/>
          <a:stretch/>
        </p:blipFill>
        <p:spPr>
          <a:xfrm>
            <a:off x="827128" y="0"/>
            <a:ext cx="74898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pic>
        <p:nvPicPr>
          <p:cNvPr id="1749" name="Shape 1749"/>
          <p:cNvPicPr preferRelativeResize="0"/>
          <p:nvPr/>
        </p:nvPicPr>
        <p:blipFill rotWithShape="1">
          <a:blip r:embed="rId3">
            <a:alphaModFix/>
          </a:blip>
          <a:srcRect/>
          <a:stretch/>
        </p:blipFill>
        <p:spPr>
          <a:xfrm>
            <a:off x="1294805" y="1395454"/>
            <a:ext cx="1625100" cy="2790900"/>
          </a:xfrm>
          <a:prstGeom prst="rect">
            <a:avLst/>
          </a:prstGeom>
          <a:noFill/>
          <a:ln>
            <a:noFill/>
          </a:ln>
        </p:spPr>
      </p:pic>
      <p:pic>
        <p:nvPicPr>
          <p:cNvPr id="1750" name="Shape 1750"/>
          <p:cNvPicPr preferRelativeResize="0"/>
          <p:nvPr/>
        </p:nvPicPr>
        <p:blipFill rotWithShape="1">
          <a:blip r:embed="rId4">
            <a:alphaModFix/>
          </a:blip>
          <a:srcRect/>
          <a:stretch/>
        </p:blipFill>
        <p:spPr>
          <a:xfrm>
            <a:off x="3806599" y="1748151"/>
            <a:ext cx="1581900" cy="2361600"/>
          </a:xfrm>
          <a:prstGeom prst="rect">
            <a:avLst/>
          </a:prstGeom>
          <a:noFill/>
          <a:ln>
            <a:noFill/>
          </a:ln>
        </p:spPr>
      </p:pic>
      <p:pic>
        <p:nvPicPr>
          <p:cNvPr id="1751" name="Shape 1751"/>
          <p:cNvPicPr preferRelativeResize="0"/>
          <p:nvPr/>
        </p:nvPicPr>
        <p:blipFill rotWithShape="1">
          <a:blip r:embed="rId5">
            <a:alphaModFix/>
          </a:blip>
          <a:srcRect t="72969"/>
          <a:stretch/>
        </p:blipFill>
        <p:spPr>
          <a:xfrm>
            <a:off x="6275021" y="1676589"/>
            <a:ext cx="1562700" cy="2433000"/>
          </a:xfrm>
          <a:prstGeom prst="rect">
            <a:avLst/>
          </a:prstGeom>
          <a:noFill/>
          <a:ln>
            <a:noFill/>
          </a:ln>
        </p:spPr>
      </p:pic>
      <p:sp>
        <p:nvSpPr>
          <p:cNvPr id="1752" name="Shape 175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 sz="2000" b="1">
                <a:latin typeface="Oswald"/>
                <a:ea typeface="Oswald"/>
                <a:cs typeface="Oswald"/>
                <a:sym typeface="Oswald"/>
              </a:rPr>
              <a:t>THE </a:t>
            </a:r>
            <a:r>
              <a:rPr lang="en" sz="2000" b="1" i="0" u="none" strike="noStrike" cap="none">
                <a:solidFill>
                  <a:srgbClr val="000000"/>
                </a:solidFill>
                <a:latin typeface="Oswald"/>
                <a:ea typeface="Oswald"/>
                <a:cs typeface="Oswald"/>
                <a:sym typeface="Oswald"/>
              </a:rPr>
              <a:t>WORLD AS 100 PEOPLE, MOBILE</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Shape 1757"/>
          <p:cNvSpPr/>
          <p:nvPr/>
        </p:nvSpPr>
        <p:spPr>
          <a:xfrm>
            <a:off x="421765" y="1119598"/>
            <a:ext cx="8250900" cy="1973400"/>
          </a:xfrm>
          <a:prstGeom prst="rect">
            <a:avLst/>
          </a:prstGeom>
          <a:noFill/>
          <a:ln>
            <a:noFill/>
          </a:ln>
        </p:spPr>
        <p:txBody>
          <a:bodyPr spcFirstLastPara="1" wrap="square" lIns="0" tIns="0" rIns="0" bIns="0" anchor="t" anchorCtr="0">
            <a:noAutofit/>
          </a:bodyPr>
          <a:lstStyle/>
          <a:p>
            <a:pPr marL="0" lvl="0" indent="0" rtl="0">
              <a:lnSpc>
                <a:spcPct val="88333"/>
              </a:lnSpc>
              <a:spcBef>
                <a:spcPts val="0"/>
              </a:spcBef>
              <a:spcAft>
                <a:spcPts val="0"/>
              </a:spcAft>
              <a:buClr>
                <a:schemeClr val="dk1"/>
              </a:buClr>
              <a:buFont typeface="Arial"/>
              <a:buNone/>
            </a:pPr>
            <a:endParaRPr sz="1000">
              <a:solidFill>
                <a:schemeClr val="dk1"/>
              </a:solidFill>
              <a:latin typeface="Oswald"/>
              <a:ea typeface="Oswald"/>
              <a:cs typeface="Oswald"/>
              <a:sym typeface="Oswald"/>
            </a:endParaRPr>
          </a:p>
          <a:p>
            <a:pPr marL="0" lvl="0" indent="0" rtl="0">
              <a:lnSpc>
                <a:spcPct val="88333"/>
              </a:lnSpc>
              <a:spcBef>
                <a:spcPts val="0"/>
              </a:spcBef>
              <a:spcAft>
                <a:spcPts val="0"/>
              </a:spcAft>
              <a:buClr>
                <a:schemeClr val="lt1"/>
              </a:buClr>
              <a:buFont typeface="Oswald"/>
              <a:buNone/>
            </a:pPr>
            <a:r>
              <a:rPr lang="en" sz="5600" b="1">
                <a:solidFill>
                  <a:schemeClr val="lt1"/>
                </a:solidFill>
                <a:latin typeface="Oswald"/>
                <a:ea typeface="Oswald"/>
                <a:cs typeface="Oswald"/>
                <a:sym typeface="Oswald"/>
              </a:rPr>
              <a:t>SCATTERPLOTS</a:t>
            </a:r>
            <a:endParaRPr sz="1000">
              <a:solidFill>
                <a:schemeClr val="dk1"/>
              </a:solidFill>
            </a:endParaRPr>
          </a:p>
          <a:p>
            <a:pPr marL="0" marR="0" lvl="0" indent="0" algn="l" rtl="0">
              <a:lnSpc>
                <a:spcPct val="88333"/>
              </a:lnSpc>
              <a:spcBef>
                <a:spcPts val="0"/>
              </a:spcBef>
              <a:spcAft>
                <a:spcPts val="0"/>
              </a:spcAft>
              <a:buNone/>
            </a:pPr>
            <a:r>
              <a:rPr lang="en" sz="6000" b="1" i="0" u="none" strike="noStrike" cap="none">
                <a:solidFill>
                  <a:srgbClr val="FFFFFF"/>
                </a:solidFill>
                <a:latin typeface="Oswald"/>
                <a:ea typeface="Oswald"/>
                <a:cs typeface="Oswald"/>
                <a:sym typeface="Oswald"/>
              </a:rPr>
              <a:t> </a:t>
            </a:r>
            <a:endParaRPr sz="1100"/>
          </a:p>
        </p:txBody>
      </p:sp>
      <p:sp>
        <p:nvSpPr>
          <p:cNvPr id="1758" name="Shape 1758"/>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VISUALIZATIONS IN EXCEL</a:t>
            </a:r>
            <a:endParaRPr sz="2300"/>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Shape 1763"/>
          <p:cNvSpPr txBox="1">
            <a:spLocks noGrp="1"/>
          </p:cNvSpPr>
          <p:nvPr>
            <p:ph type="body" idx="1"/>
          </p:nvPr>
        </p:nvSpPr>
        <p:spPr>
          <a:xfrm>
            <a:off x="446489" y="1023893"/>
            <a:ext cx="8250900" cy="268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0" lvl="0" indent="0" rtl="0">
              <a:lnSpc>
                <a:spcPct val="115000"/>
              </a:lnSpc>
              <a:spcBef>
                <a:spcPts val="0"/>
              </a:spcBef>
              <a:spcAft>
                <a:spcPts val="0"/>
              </a:spcAft>
              <a:buNone/>
            </a:pPr>
            <a:r>
              <a:rPr lang="en" sz="2000">
                <a:solidFill>
                  <a:schemeClr val="dk1"/>
                </a:solidFill>
                <a:latin typeface="Georgia"/>
                <a:ea typeface="Georgia"/>
                <a:cs typeface="Georgia"/>
                <a:sym typeface="Georgia"/>
              </a:rPr>
              <a:t>A scatterplot is a chart generated by mapping </a:t>
            </a:r>
            <a:r>
              <a:rPr lang="en" sz="2000" b="1">
                <a:solidFill>
                  <a:schemeClr val="dk1"/>
                </a:solidFill>
                <a:latin typeface="Georgia"/>
                <a:ea typeface="Georgia"/>
                <a:cs typeface="Georgia"/>
                <a:sym typeface="Georgia"/>
              </a:rPr>
              <a:t>numeric</a:t>
            </a:r>
            <a:r>
              <a:rPr lang="en" sz="2000">
                <a:solidFill>
                  <a:schemeClr val="dk1"/>
                </a:solidFill>
                <a:latin typeface="Georgia"/>
                <a:ea typeface="Georgia"/>
                <a:cs typeface="Georgia"/>
                <a:sym typeface="Georgia"/>
              </a:rPr>
              <a:t> values to a pair of perpendicular/orthogonal axes.</a:t>
            </a:r>
            <a:endParaRPr sz="2000">
              <a:solidFill>
                <a:schemeClr val="dk1"/>
              </a:solidFill>
              <a:latin typeface="Georgia"/>
              <a:ea typeface="Georgia"/>
              <a:cs typeface="Georgia"/>
              <a:sym typeface="Georgia"/>
            </a:endParaRPr>
          </a:p>
          <a:p>
            <a:pPr marL="0" lvl="0" indent="0" rtl="0">
              <a:lnSpc>
                <a:spcPct val="115000"/>
              </a:lnSpc>
              <a:spcBef>
                <a:spcPts val="0"/>
              </a:spcBef>
              <a:spcAft>
                <a:spcPts val="0"/>
              </a:spcAft>
              <a:buNone/>
            </a:pPr>
            <a:endParaRPr sz="2000">
              <a:solidFill>
                <a:schemeClr val="dk1"/>
              </a:solidFill>
              <a:latin typeface="Georgia"/>
              <a:ea typeface="Georgia"/>
              <a:cs typeface="Georgia"/>
              <a:sym typeface="Georgia"/>
            </a:endParaRPr>
          </a:p>
          <a:p>
            <a:pPr marL="0" lvl="0" indent="0" rtl="0">
              <a:lnSpc>
                <a:spcPct val="115000"/>
              </a:lnSpc>
              <a:spcBef>
                <a:spcPts val="600"/>
              </a:spcBef>
              <a:spcAft>
                <a:spcPts val="0"/>
              </a:spcAft>
              <a:buNone/>
            </a:pPr>
            <a:r>
              <a:rPr lang="en" sz="2000">
                <a:solidFill>
                  <a:srgbClr val="333333"/>
                </a:solidFill>
                <a:highlight>
                  <a:srgbClr val="FFFFFF"/>
                </a:highlight>
                <a:latin typeface="Georgia"/>
                <a:ea typeface="Georgia"/>
                <a:cs typeface="Georgia"/>
                <a:sym typeface="Georgia"/>
              </a:rPr>
              <a:t>Each scattered dot represents a data point at the intersection of two attributes, mapped to the x and y axes.</a:t>
            </a:r>
            <a:endParaRPr sz="2000">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p:txBody>
      </p:sp>
      <p:sp>
        <p:nvSpPr>
          <p:cNvPr id="1764" name="Shape 176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WHAT ARE </a:t>
            </a:r>
            <a:r>
              <a:rPr lang="en" sz="2300" b="1">
                <a:latin typeface="Oswald"/>
                <a:ea typeface="Oswald"/>
                <a:cs typeface="Oswald"/>
                <a:sym typeface="Oswald"/>
              </a:rPr>
              <a:t>SCATTERPLOTS</a:t>
            </a:r>
            <a:r>
              <a:rPr lang="en" sz="2300" b="1" i="0" u="none" strike="noStrike" cap="none">
                <a:solidFill>
                  <a:srgbClr val="000000"/>
                </a:solidFill>
                <a:latin typeface="Oswald"/>
                <a:ea typeface="Oswald"/>
                <a:cs typeface="Oswald"/>
                <a:sym typeface="Oswald"/>
              </a:rPr>
              <a:t>?</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Shape 1653"/>
          <p:cNvSpPr/>
          <p:nvPr/>
        </p:nvSpPr>
        <p:spPr>
          <a:xfrm>
            <a:off x="446484" y="4337802"/>
            <a:ext cx="8250900" cy="608400"/>
          </a:xfrm>
          <a:prstGeom prst="rect">
            <a:avLst/>
          </a:prstGeom>
          <a:noFill/>
          <a:ln>
            <a:noFill/>
          </a:ln>
        </p:spPr>
        <p:txBody>
          <a:bodyPr spcFirstLastPara="1" wrap="square" lIns="0" tIns="0" rIns="0" bIns="0" anchor="t" anchorCtr="0">
            <a:noAutofit/>
          </a:bodyPr>
          <a:lstStyle/>
          <a:p>
            <a:pPr marL="0" marR="0" lvl="0" indent="0" algn="l" rtl="0">
              <a:lnSpc>
                <a:spcPct val="121428"/>
              </a:lnSpc>
              <a:spcBef>
                <a:spcPts val="0"/>
              </a:spcBef>
              <a:spcAft>
                <a:spcPts val="0"/>
              </a:spcAft>
              <a:buClr>
                <a:srgbClr val="E52123"/>
              </a:buClr>
              <a:buFont typeface="Georgia"/>
              <a:buNone/>
            </a:pPr>
            <a:endParaRPr sz="2000" b="0" i="1" u="none" strike="noStrike" cap="none" dirty="0">
              <a:solidFill>
                <a:srgbClr val="E52123"/>
              </a:solidFill>
              <a:latin typeface="Georgia"/>
              <a:ea typeface="Georgia"/>
              <a:cs typeface="Georgia"/>
              <a:sym typeface="Georgia"/>
            </a:endParaRPr>
          </a:p>
        </p:txBody>
      </p:sp>
      <p:sp>
        <p:nvSpPr>
          <p:cNvPr id="1654" name="Shape 1654"/>
          <p:cNvSpPr/>
          <p:nvPr/>
        </p:nvSpPr>
        <p:spPr>
          <a:xfrm>
            <a:off x="446484" y="1159231"/>
            <a:ext cx="8250900" cy="2621100"/>
          </a:xfrm>
          <a:prstGeom prst="rect">
            <a:avLst/>
          </a:prstGeom>
          <a:noFill/>
          <a:ln>
            <a:noFill/>
          </a:ln>
        </p:spPr>
        <p:txBody>
          <a:bodyPr spcFirstLastPara="1" wrap="square" lIns="0" tIns="0" rIns="0" bIns="0" anchor="t" anchorCtr="0">
            <a:noAutofit/>
          </a:bodyPr>
          <a:lstStyle/>
          <a:p>
            <a:pPr marL="0" lvl="0" indent="0" rtl="0">
              <a:lnSpc>
                <a:spcPct val="75000"/>
              </a:lnSpc>
              <a:spcBef>
                <a:spcPts val="0"/>
              </a:spcBef>
              <a:spcAft>
                <a:spcPts val="0"/>
              </a:spcAft>
              <a:buClr>
                <a:schemeClr val="lt1"/>
              </a:buClr>
              <a:buFont typeface="Oswald"/>
              <a:buNone/>
            </a:pPr>
            <a:r>
              <a:rPr lang="en" sz="5600" b="1" dirty="0">
                <a:solidFill>
                  <a:schemeClr val="lt1"/>
                </a:solidFill>
                <a:latin typeface="Oswald"/>
                <a:ea typeface="Oswald"/>
                <a:cs typeface="Oswald"/>
                <a:sym typeface="Oswald"/>
              </a:rPr>
              <a:t>VISUALIZATION</a:t>
            </a:r>
            <a:br>
              <a:rPr lang="en" sz="5600" b="1" dirty="0">
                <a:solidFill>
                  <a:schemeClr val="lt1"/>
                </a:solidFill>
                <a:latin typeface="Oswald"/>
                <a:ea typeface="Oswald"/>
                <a:cs typeface="Oswald"/>
                <a:sym typeface="Oswald"/>
              </a:rPr>
            </a:br>
            <a:r>
              <a:rPr lang="en" sz="5600" b="1" dirty="0">
                <a:solidFill>
                  <a:schemeClr val="lt1"/>
                </a:solidFill>
                <a:latin typeface="Oswald"/>
                <a:ea typeface="Oswald"/>
                <a:cs typeface="Oswald"/>
                <a:sym typeface="Oswald"/>
              </a:rPr>
              <a:t>IN EXCEL</a:t>
            </a:r>
            <a:endParaRPr sz="1000" dirty="0">
              <a:solidFill>
                <a:schemeClr val="dk1"/>
              </a:solidFill>
            </a:endParaRPr>
          </a:p>
          <a:p>
            <a:pPr marL="0" marR="0" lvl="0" indent="0" algn="l" rtl="0">
              <a:lnSpc>
                <a:spcPct val="88000"/>
              </a:lnSpc>
              <a:spcBef>
                <a:spcPts val="0"/>
              </a:spcBef>
              <a:spcAft>
                <a:spcPts val="0"/>
              </a:spcAft>
              <a:buClr>
                <a:srgbClr val="FFFFFF"/>
              </a:buClr>
              <a:buFont typeface="Oswald"/>
              <a:buNone/>
            </a:pPr>
            <a:endParaRPr sz="5600" b="1" dirty="0">
              <a:solidFill>
                <a:schemeClr val="lt1"/>
              </a:solidFill>
              <a:latin typeface="Oswald"/>
              <a:ea typeface="Oswald"/>
              <a:cs typeface="Oswald"/>
              <a:sym typeface="Oswald"/>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Shape 1769"/>
          <p:cNvSpPr txBox="1">
            <a:spLocks noGrp="1"/>
          </p:cNvSpPr>
          <p:nvPr>
            <p:ph type="body" idx="1"/>
          </p:nvPr>
        </p:nvSpPr>
        <p:spPr>
          <a:xfrm>
            <a:off x="446484" y="903132"/>
            <a:ext cx="8250900" cy="35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p:txBody>
      </p:sp>
      <p:sp>
        <p:nvSpPr>
          <p:cNvPr id="1770" name="Shape 177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Uniform Dots</a:t>
            </a:r>
            <a:endParaRPr sz="1000"/>
          </a:p>
        </p:txBody>
      </p:sp>
      <p:pic>
        <p:nvPicPr>
          <p:cNvPr id="1771" name="Shape 1771"/>
          <p:cNvPicPr preferRelativeResize="0"/>
          <p:nvPr/>
        </p:nvPicPr>
        <p:blipFill>
          <a:blip r:embed="rId3">
            <a:alphaModFix/>
          </a:blip>
          <a:stretch>
            <a:fillRect/>
          </a:stretch>
        </p:blipFill>
        <p:spPr>
          <a:xfrm>
            <a:off x="1432750" y="1070475"/>
            <a:ext cx="6278500" cy="3758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Shape 1776"/>
          <p:cNvSpPr txBox="1">
            <a:spLocks noGrp="1"/>
          </p:cNvSpPr>
          <p:nvPr>
            <p:ph type="body" idx="1"/>
          </p:nvPr>
        </p:nvSpPr>
        <p:spPr>
          <a:xfrm>
            <a:off x="446484" y="903132"/>
            <a:ext cx="8250900" cy="35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p:txBody>
      </p:sp>
      <p:sp>
        <p:nvSpPr>
          <p:cNvPr id="1777" name="Shape 177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With Trend Line</a:t>
            </a:r>
            <a:endParaRPr sz="1000"/>
          </a:p>
        </p:txBody>
      </p:sp>
      <p:pic>
        <p:nvPicPr>
          <p:cNvPr id="1778" name="Shape 1778"/>
          <p:cNvPicPr preferRelativeResize="0"/>
          <p:nvPr/>
        </p:nvPicPr>
        <p:blipFill>
          <a:blip r:embed="rId3">
            <a:alphaModFix/>
          </a:blip>
          <a:stretch>
            <a:fillRect/>
          </a:stretch>
        </p:blipFill>
        <p:spPr>
          <a:xfrm>
            <a:off x="1441525" y="1091475"/>
            <a:ext cx="6260950" cy="374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body" idx="1"/>
          </p:nvPr>
        </p:nvSpPr>
        <p:spPr>
          <a:xfrm>
            <a:off x="446550" y="1349304"/>
            <a:ext cx="8250900" cy="1848300"/>
          </a:xfrm>
          <a:prstGeom prst="rect">
            <a:avLst/>
          </a:prstGeom>
          <a:noFill/>
          <a:ln>
            <a:noFill/>
          </a:ln>
        </p:spPr>
        <p:txBody>
          <a:bodyPr spcFirstLastPara="1" wrap="square" lIns="0" tIns="0" rIns="0" bIns="0" anchor="t" anchorCtr="0">
            <a:noAutofit/>
          </a:bodyPr>
          <a:lstStyle/>
          <a:p>
            <a:pPr marL="0" lvl="0" indent="0" rtl="0">
              <a:lnSpc>
                <a:spcPct val="133000"/>
              </a:lnSpc>
              <a:spcBef>
                <a:spcPts val="0"/>
              </a:spcBef>
              <a:spcAft>
                <a:spcPts val="0"/>
              </a:spcAft>
              <a:buNone/>
            </a:pPr>
            <a:r>
              <a:rPr lang="en" sz="2000" b="1">
                <a:solidFill>
                  <a:schemeClr val="dk1"/>
                </a:solidFill>
                <a:latin typeface="Georgia"/>
                <a:ea typeface="Georgia"/>
                <a:cs typeface="Georgia"/>
                <a:sym typeface="Georgia"/>
              </a:rPr>
              <a:t>Scatterplot with colored dots</a:t>
            </a:r>
            <a:r>
              <a:rPr lang="en" sz="2000">
                <a:solidFill>
                  <a:schemeClr val="dk1"/>
                </a:solidFill>
                <a:latin typeface="Georgia"/>
                <a:ea typeface="Georgia"/>
                <a:cs typeface="Georgia"/>
                <a:sym typeface="Georgia"/>
              </a:rPr>
              <a:t>: </a:t>
            </a:r>
            <a:endParaRPr sz="2000">
              <a:solidFill>
                <a:schemeClr val="dk1"/>
              </a:solidFill>
              <a:latin typeface="Georgia"/>
              <a:ea typeface="Georgia"/>
              <a:cs typeface="Georgia"/>
              <a:sym typeface="Georgia"/>
            </a:endParaRPr>
          </a:p>
          <a:p>
            <a:pPr marL="0" lvl="0" indent="0" rtl="0">
              <a:lnSpc>
                <a:spcPct val="133000"/>
              </a:lnSpc>
              <a:spcBef>
                <a:spcPts val="0"/>
              </a:spcBef>
              <a:spcAft>
                <a:spcPts val="0"/>
              </a:spcAft>
              <a:buNone/>
            </a:pPr>
            <a:r>
              <a:rPr lang="en" sz="2000">
                <a:solidFill>
                  <a:schemeClr val="dk1"/>
                </a:solidFill>
                <a:latin typeface="Georgia"/>
                <a:ea typeface="Georgia"/>
                <a:cs typeface="Georgia"/>
                <a:sym typeface="Georgia"/>
              </a:rPr>
              <a:t>A scatterplot can be enhanced by mapping the color of the dots to an additional attribute (the same way we just did with size). </a:t>
            </a:r>
            <a:endParaRPr sz="2000">
              <a:solidFill>
                <a:schemeClr val="dk1"/>
              </a:solidFill>
              <a:latin typeface="Georgia"/>
              <a:ea typeface="Georgia"/>
              <a:cs typeface="Georgia"/>
              <a:sym typeface="Georgia"/>
            </a:endParaRPr>
          </a:p>
          <a:p>
            <a:pPr marL="0" lvl="0" indent="0" rtl="0">
              <a:lnSpc>
                <a:spcPct val="133000"/>
              </a:lnSpc>
              <a:spcBef>
                <a:spcPts val="0"/>
              </a:spcBef>
              <a:spcAft>
                <a:spcPts val="0"/>
              </a:spcAft>
              <a:buNone/>
            </a:pPr>
            <a:endParaRPr sz="2000">
              <a:solidFill>
                <a:schemeClr val="dk1"/>
              </a:solidFill>
              <a:latin typeface="Georgia"/>
              <a:ea typeface="Georgia"/>
              <a:cs typeface="Georgia"/>
              <a:sym typeface="Georgia"/>
            </a:endParaRPr>
          </a:p>
          <a:p>
            <a:pPr marL="0" lvl="0" indent="0" rtl="0">
              <a:lnSpc>
                <a:spcPct val="133000"/>
              </a:lnSpc>
              <a:spcBef>
                <a:spcPts val="0"/>
              </a:spcBef>
              <a:spcAft>
                <a:spcPts val="0"/>
              </a:spcAft>
              <a:buNone/>
            </a:pPr>
            <a:r>
              <a:rPr lang="en" sz="2000">
                <a:solidFill>
                  <a:schemeClr val="dk1"/>
                </a:solidFill>
                <a:latin typeface="Georgia"/>
                <a:ea typeface="Georgia"/>
                <a:cs typeface="Georgia"/>
                <a:sym typeface="Georgia"/>
              </a:rPr>
              <a:t>Color coding can be used both to map both a categorical and a numeric attribute, but typically works best for the former.</a:t>
            </a:r>
            <a:endParaRPr sz="2000">
              <a:solidFill>
                <a:schemeClr val="dk1"/>
              </a:solidFill>
              <a:latin typeface="Georgia"/>
              <a:ea typeface="Georgia"/>
              <a:cs typeface="Georgia"/>
              <a:sym typeface="Georgia"/>
            </a:endParaRPr>
          </a:p>
        </p:txBody>
      </p:sp>
      <p:sp>
        <p:nvSpPr>
          <p:cNvPr id="1784" name="Shape 178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With Colored Dots</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With Colored Dots</a:t>
            </a:r>
            <a:endParaRPr sz="1000"/>
          </a:p>
        </p:txBody>
      </p:sp>
      <p:pic>
        <p:nvPicPr>
          <p:cNvPr id="1790" name="Shape 1790"/>
          <p:cNvPicPr preferRelativeResize="0"/>
          <p:nvPr/>
        </p:nvPicPr>
        <p:blipFill>
          <a:blip r:embed="rId3">
            <a:alphaModFix/>
          </a:blip>
          <a:stretch>
            <a:fillRect/>
          </a:stretch>
        </p:blipFill>
        <p:spPr>
          <a:xfrm>
            <a:off x="1326750" y="1061075"/>
            <a:ext cx="6490500" cy="390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Shape 1795"/>
          <p:cNvSpPr txBox="1">
            <a:spLocks noGrp="1"/>
          </p:cNvSpPr>
          <p:nvPr>
            <p:ph type="body" idx="1"/>
          </p:nvPr>
        </p:nvSpPr>
        <p:spPr>
          <a:xfrm>
            <a:off x="446550" y="1349304"/>
            <a:ext cx="8250900" cy="18483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2000">
                <a:solidFill>
                  <a:schemeClr val="dk1"/>
                </a:solidFill>
                <a:latin typeface="Georgia"/>
                <a:ea typeface="Georgia"/>
                <a:cs typeface="Georgia"/>
                <a:sym typeface="Georgia"/>
              </a:rPr>
              <a:t>Bubble charts are scatterplots with a </a:t>
            </a:r>
            <a:r>
              <a:rPr lang="en" sz="2000" b="1">
                <a:solidFill>
                  <a:schemeClr val="dk1"/>
                </a:solidFill>
                <a:latin typeface="Georgia"/>
                <a:ea typeface="Georgia"/>
                <a:cs typeface="Georgia"/>
                <a:sym typeface="Georgia"/>
              </a:rPr>
              <a:t>third numeric attribute, </a:t>
            </a:r>
            <a:r>
              <a:rPr lang="en" sz="2000">
                <a:solidFill>
                  <a:schemeClr val="dk1"/>
                </a:solidFill>
                <a:latin typeface="Georgia"/>
                <a:ea typeface="Georgia"/>
                <a:cs typeface="Georgia"/>
                <a:sym typeface="Georgia"/>
              </a:rPr>
              <a:t>mapped to the </a:t>
            </a:r>
            <a:r>
              <a:rPr lang="en" sz="2000" b="1">
                <a:solidFill>
                  <a:schemeClr val="dk1"/>
                </a:solidFill>
                <a:latin typeface="Georgia"/>
                <a:ea typeface="Georgia"/>
                <a:cs typeface="Georgia"/>
                <a:sym typeface="Georgia"/>
              </a:rPr>
              <a:t>size</a:t>
            </a:r>
            <a:r>
              <a:rPr lang="en" sz="2000">
                <a:solidFill>
                  <a:schemeClr val="dk1"/>
                </a:solidFill>
                <a:latin typeface="Georgia"/>
                <a:ea typeface="Georgia"/>
                <a:cs typeface="Georgia"/>
                <a:sym typeface="Georgia"/>
              </a:rPr>
              <a:t> of the bubble (e.g., magnitude or scale).</a:t>
            </a:r>
            <a:endParaRPr sz="2000">
              <a:solidFill>
                <a:schemeClr val="dk1"/>
              </a:solidFill>
              <a:latin typeface="Georgia"/>
              <a:ea typeface="Georgia"/>
              <a:cs typeface="Georgia"/>
              <a:sym typeface="Georgia"/>
            </a:endParaRPr>
          </a:p>
        </p:txBody>
      </p:sp>
      <p:sp>
        <p:nvSpPr>
          <p:cNvPr id="1796" name="Shape 1796"/>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Bubble Charts</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Shape 180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SCATTERPLOTS: Bubble Charts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802" name="Shape 1802"/>
          <p:cNvPicPr preferRelativeResize="0"/>
          <p:nvPr/>
        </p:nvPicPr>
        <p:blipFill>
          <a:blip r:embed="rId3">
            <a:alphaModFix/>
          </a:blip>
          <a:stretch>
            <a:fillRect/>
          </a:stretch>
        </p:blipFill>
        <p:spPr>
          <a:xfrm>
            <a:off x="1317588" y="1070700"/>
            <a:ext cx="6508824" cy="3915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Shape 1807"/>
          <p:cNvSpPr txBox="1">
            <a:spLocks noGrp="1"/>
          </p:cNvSpPr>
          <p:nvPr>
            <p:ph type="body" idx="1"/>
          </p:nvPr>
        </p:nvSpPr>
        <p:spPr>
          <a:xfrm>
            <a:off x="446550" y="1349304"/>
            <a:ext cx="8250900" cy="1848300"/>
          </a:xfrm>
          <a:prstGeom prst="rect">
            <a:avLst/>
          </a:prstGeom>
          <a:noFill/>
          <a:ln>
            <a:noFill/>
          </a:ln>
        </p:spPr>
        <p:txBody>
          <a:bodyPr spcFirstLastPara="1" wrap="square" lIns="0" tIns="0" rIns="0" bIns="0" anchor="t" anchorCtr="0">
            <a:noAutofit/>
          </a:bodyPr>
          <a:lstStyle/>
          <a:p>
            <a:pPr marL="0" lvl="0" indent="0" rtl="0">
              <a:lnSpc>
                <a:spcPct val="133000"/>
              </a:lnSpc>
              <a:spcBef>
                <a:spcPts val="0"/>
              </a:spcBef>
              <a:spcAft>
                <a:spcPts val="0"/>
              </a:spcAft>
              <a:buNone/>
            </a:pPr>
            <a:r>
              <a:rPr lang="en" sz="2000" b="1">
                <a:solidFill>
                  <a:schemeClr val="dk1"/>
                </a:solidFill>
                <a:latin typeface="Georgia"/>
                <a:ea typeface="Georgia"/>
                <a:cs typeface="Georgia"/>
                <a:sym typeface="Georgia"/>
              </a:rPr>
              <a:t>A combination of bubble and colored dots: </a:t>
            </a:r>
            <a:br>
              <a:rPr lang="en" sz="2000" b="1">
                <a:solidFill>
                  <a:schemeClr val="dk1"/>
                </a:solidFill>
                <a:latin typeface="Georgia"/>
                <a:ea typeface="Georgia"/>
                <a:cs typeface="Georgia"/>
                <a:sym typeface="Georgia"/>
              </a:rPr>
            </a:br>
            <a:r>
              <a:rPr lang="en" sz="2000">
                <a:solidFill>
                  <a:schemeClr val="dk1"/>
                </a:solidFill>
                <a:latin typeface="Georgia"/>
                <a:ea typeface="Georgia"/>
                <a:cs typeface="Georgia"/>
                <a:sym typeface="Georgia"/>
              </a:rPr>
              <a:t>In the following figure, you can see how we map size with color while at the same time effectively mapping a total of </a:t>
            </a:r>
            <a:r>
              <a:rPr lang="en" sz="2000" b="1">
                <a:solidFill>
                  <a:schemeClr val="dk1"/>
                </a:solidFill>
                <a:latin typeface="Georgia"/>
                <a:ea typeface="Georgia"/>
                <a:cs typeface="Georgia"/>
                <a:sym typeface="Georgia"/>
              </a:rPr>
              <a:t>four attributes</a:t>
            </a:r>
            <a:r>
              <a:rPr lang="en" sz="2000">
                <a:solidFill>
                  <a:schemeClr val="dk1"/>
                </a:solidFill>
                <a:latin typeface="Georgia"/>
                <a:ea typeface="Georgia"/>
                <a:cs typeface="Georgia"/>
                <a:sym typeface="Georgia"/>
              </a:rPr>
              <a:t> in one plot.</a:t>
            </a:r>
            <a:endParaRPr sz="2000">
              <a:solidFill>
                <a:schemeClr val="dk1"/>
              </a:solidFill>
              <a:latin typeface="Georgia"/>
              <a:ea typeface="Georgia"/>
              <a:cs typeface="Georgia"/>
              <a:sym typeface="Georgia"/>
            </a:endParaRPr>
          </a:p>
        </p:txBody>
      </p:sp>
      <p:sp>
        <p:nvSpPr>
          <p:cNvPr id="1808" name="Shape 180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SCATTERPLOTS: Variants</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Shape 181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SCATTERPLOTS: Variants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814" name="Shape 1814"/>
          <p:cNvPicPr preferRelativeResize="0"/>
          <p:nvPr/>
        </p:nvPicPr>
        <p:blipFill rotWithShape="1">
          <a:blip r:embed="rId3">
            <a:alphaModFix/>
          </a:blip>
          <a:srcRect r="487"/>
          <a:stretch/>
        </p:blipFill>
        <p:spPr>
          <a:xfrm>
            <a:off x="1639200" y="895800"/>
            <a:ext cx="5865600" cy="41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Shape 1819"/>
          <p:cNvSpPr txBox="1">
            <a:spLocks noGrp="1"/>
          </p:cNvSpPr>
          <p:nvPr>
            <p:ph type="body" idx="1"/>
          </p:nvPr>
        </p:nvSpPr>
        <p:spPr>
          <a:xfrm>
            <a:off x="446550" y="1244350"/>
            <a:ext cx="8250900" cy="3571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800" b="1">
                <a:solidFill>
                  <a:schemeClr val="dk1"/>
                </a:solidFill>
                <a:latin typeface="Georgia"/>
                <a:ea typeface="Georgia"/>
                <a:cs typeface="Georgia"/>
                <a:sym typeface="Georgia"/>
              </a:rPr>
              <a:t>Use case</a:t>
            </a:r>
            <a:r>
              <a:rPr lang="en" sz="1800">
                <a:solidFill>
                  <a:schemeClr val="dk1"/>
                </a:solidFill>
                <a:latin typeface="Georgia"/>
                <a:ea typeface="Georgia"/>
                <a:cs typeface="Georgia"/>
                <a:sym typeface="Georgia"/>
              </a:rPr>
              <a:t>: </a:t>
            </a:r>
            <a:endParaRPr sz="1800">
              <a:solidFill>
                <a:schemeClr val="dk1"/>
              </a:solidFill>
              <a:latin typeface="Georgia"/>
              <a:ea typeface="Georgia"/>
              <a:cs typeface="Georgia"/>
              <a:sym typeface="Georgia"/>
            </a:endParaRPr>
          </a:p>
          <a:p>
            <a:pPr marL="457200" lvl="0" indent="-2286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To show the association between two, three, or four variables.</a:t>
            </a:r>
            <a:endParaRPr sz="1800">
              <a:solidFill>
                <a:schemeClr val="dk1"/>
              </a:solidFill>
              <a:latin typeface="Georgia"/>
              <a:ea typeface="Georgia"/>
              <a:cs typeface="Georgia"/>
              <a:sym typeface="Georgia"/>
            </a:endParaRPr>
          </a:p>
          <a:p>
            <a:pPr marL="0" lvl="0" indent="0" rtl="0">
              <a:lnSpc>
                <a:spcPct val="115000"/>
              </a:lnSpc>
              <a:spcBef>
                <a:spcPts val="0"/>
              </a:spcBef>
              <a:spcAft>
                <a:spcPts val="0"/>
              </a:spcAft>
              <a:buNone/>
            </a:pPr>
            <a:endParaRPr sz="1800">
              <a:solidFill>
                <a:schemeClr val="dk1"/>
              </a:solidFill>
              <a:latin typeface="Georgia"/>
              <a:ea typeface="Georgia"/>
              <a:cs typeface="Georgia"/>
              <a:sym typeface="Georgia"/>
            </a:endParaRPr>
          </a:p>
          <a:p>
            <a:pPr marL="0" lvl="0" indent="0" rtl="0">
              <a:lnSpc>
                <a:spcPct val="115000"/>
              </a:lnSpc>
              <a:spcBef>
                <a:spcPts val="600"/>
              </a:spcBef>
              <a:spcAft>
                <a:spcPts val="0"/>
              </a:spcAft>
              <a:buNone/>
            </a:pPr>
            <a:r>
              <a:rPr lang="en" sz="1800" b="1">
                <a:solidFill>
                  <a:schemeClr val="dk1"/>
                </a:solidFill>
                <a:latin typeface="Georgia"/>
                <a:ea typeface="Georgia"/>
                <a:cs typeface="Georgia"/>
                <a:sym typeface="Georgia"/>
              </a:rPr>
              <a:t>Drawbacks</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57200" lvl="0" indent="-228600" rtl="0">
              <a:lnSpc>
                <a:spcPct val="115000"/>
              </a:lnSpc>
              <a:spcBef>
                <a:spcPts val="6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biggest issue with a scatterplot is the amount of data. If there are too many data points, the chart may be too cluttered to show useful information.</a:t>
            </a:r>
            <a:endParaRPr sz="1400">
              <a:solidFill>
                <a:schemeClr val="dk1"/>
              </a:solidFill>
              <a:latin typeface="Georgia"/>
              <a:ea typeface="Georgia"/>
              <a:cs typeface="Georgia"/>
              <a:sym typeface="Georgia"/>
            </a:endParaRPr>
          </a:p>
          <a:p>
            <a:pPr marL="457200" lvl="0" indent="-228600" rtl="0">
              <a:lnSpc>
                <a:spcPct val="115000"/>
              </a:lnSpc>
              <a:spcBef>
                <a:spcPts val="6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Mapping color to an attribute with many categories — it’s hard to distinguish more than five or six colors.</a:t>
            </a:r>
            <a:endParaRPr sz="1400">
              <a:solidFill>
                <a:schemeClr val="dk1"/>
              </a:solidFill>
              <a:latin typeface="Georgia"/>
              <a:ea typeface="Georgia"/>
              <a:cs typeface="Georgia"/>
              <a:sym typeface="Georgia"/>
            </a:endParaRPr>
          </a:p>
          <a:p>
            <a:pPr marL="457200" lvl="0" indent="-228600" rtl="0">
              <a:lnSpc>
                <a:spcPct val="115000"/>
              </a:lnSpc>
              <a:spcBef>
                <a:spcPts val="6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If the data is highly skewed, the dots may all be concentrated in a small area.</a:t>
            </a:r>
            <a:endParaRPr sz="1800" b="1">
              <a:solidFill>
                <a:schemeClr val="dk1"/>
              </a:solidFill>
              <a:latin typeface="Georgia"/>
              <a:ea typeface="Georgia"/>
              <a:cs typeface="Georgia"/>
              <a:sym typeface="Georgia"/>
            </a:endParaRPr>
          </a:p>
        </p:txBody>
      </p:sp>
      <p:sp>
        <p:nvSpPr>
          <p:cNvPr id="1820" name="Shape 182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USE CASES AND DRAWBACKS</a:t>
            </a:r>
            <a:endParaRPr sz="2300" b="1">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Shape 182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KEEP PLOTS SIMPLE</a:t>
            </a:r>
            <a:endParaRPr sz="1000"/>
          </a:p>
        </p:txBody>
      </p:sp>
      <p:pic>
        <p:nvPicPr>
          <p:cNvPr id="1826" name="Shape 1826"/>
          <p:cNvPicPr preferRelativeResize="0"/>
          <p:nvPr/>
        </p:nvPicPr>
        <p:blipFill rotWithShape="1">
          <a:blip r:embed="rId3">
            <a:alphaModFix/>
          </a:blip>
          <a:srcRect l="6272" t="8265" r="4241"/>
          <a:stretch/>
        </p:blipFill>
        <p:spPr>
          <a:xfrm>
            <a:off x="1551000" y="1045100"/>
            <a:ext cx="6042000" cy="391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Shape 165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4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sp>
        <p:nvSpPr>
          <p:cNvPr id="1660" name="Shape 1660"/>
          <p:cNvSpPr txBox="1">
            <a:spLocks noGrp="1"/>
          </p:cNvSpPr>
          <p:nvPr>
            <p:ph type="body" idx="1"/>
          </p:nvPr>
        </p:nvSpPr>
        <p:spPr>
          <a:xfrm>
            <a:off x="446464" y="1660536"/>
            <a:ext cx="8250900" cy="2683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2000">
                <a:solidFill>
                  <a:schemeClr val="dk1"/>
                </a:solidFill>
                <a:latin typeface="Georgia"/>
                <a:ea typeface="Georgia"/>
                <a:cs typeface="Georgia"/>
                <a:sym typeface="Georgia"/>
              </a:rPr>
              <a:t>In today’s lesson, we will:</a:t>
            </a:r>
            <a:br>
              <a:rPr lang="en"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457200" marR="0" lvl="0" indent="-355600" algn="l" rtl="0">
              <a:lnSpc>
                <a:spcPct val="115000"/>
              </a:lnSpc>
              <a:spcBef>
                <a:spcPts val="0"/>
              </a:spcBef>
              <a:spcAft>
                <a:spcPts val="0"/>
              </a:spcAft>
              <a:buSzPts val="2000"/>
              <a:buFont typeface="Georgia"/>
              <a:buAutoNum type="arabicPeriod"/>
            </a:pPr>
            <a:r>
              <a:rPr lang="en" sz="2000">
                <a:solidFill>
                  <a:schemeClr val="dk1"/>
                </a:solidFill>
                <a:latin typeface="Georgia"/>
                <a:ea typeface="Georgia"/>
                <a:cs typeface="Georgia"/>
                <a:sym typeface="Georgia"/>
              </a:rPr>
              <a:t>Learn strategies for visualizing data in Excel</a:t>
            </a:r>
            <a:endParaRPr sz="2000">
              <a:solidFill>
                <a:schemeClr val="dk1"/>
              </a:solidFill>
              <a:latin typeface="Georgia"/>
              <a:ea typeface="Georgia"/>
              <a:cs typeface="Georgia"/>
              <a:sym typeface="Georgia"/>
            </a:endParaRPr>
          </a:p>
          <a:p>
            <a:pPr marL="457200" marR="0" lvl="0" indent="-355600" algn="l" rtl="0">
              <a:lnSpc>
                <a:spcPct val="115000"/>
              </a:lnSpc>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Identify best practices for different types of graphs.</a:t>
            </a:r>
            <a:endParaRPr sz="2000">
              <a:solidFill>
                <a:schemeClr val="dk1"/>
              </a:solidFill>
              <a:latin typeface="Georgia"/>
              <a:ea typeface="Georgia"/>
              <a:cs typeface="Georgia"/>
              <a:sym typeface="Georgia"/>
            </a:endParaRPr>
          </a:p>
          <a:p>
            <a:pPr marL="457200" marR="0" lvl="0" indent="-355600" algn="l" rtl="0">
              <a:lnSpc>
                <a:spcPct val="115000"/>
              </a:lnSpc>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Create scatterplots,</a:t>
            </a:r>
            <a:r>
              <a:rPr lang="en">
                <a:latin typeface="Georgia"/>
                <a:ea typeface="Georgia"/>
                <a:cs typeface="Georgia"/>
                <a:sym typeface="Georgia"/>
              </a:rPr>
              <a:t>  </a:t>
            </a:r>
            <a:r>
              <a:rPr lang="en" sz="2000">
                <a:solidFill>
                  <a:schemeClr val="dk1"/>
                </a:solidFill>
                <a:latin typeface="Georgia"/>
                <a:ea typeface="Georgia"/>
                <a:cs typeface="Georgia"/>
                <a:sym typeface="Georgia"/>
              </a:rPr>
              <a:t>line graphs, and dashboards.</a:t>
            </a:r>
            <a:endParaRPr sz="2000" b="0" i="0" u="none" strike="noStrike" cap="none">
              <a:solidFill>
                <a:srgbClr val="000000"/>
              </a:solidFill>
              <a:latin typeface="Georgia"/>
              <a:ea typeface="Georgia"/>
              <a:cs typeface="Georgia"/>
              <a:sym typeface="Georgia"/>
            </a:endParaRPr>
          </a:p>
        </p:txBody>
      </p:sp>
      <p:sp>
        <p:nvSpPr>
          <p:cNvPr id="1661" name="Shape 1661"/>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Shape 1831"/>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a:p>
            <a:pPr marL="0" lvl="0" indent="0" rtl="0">
              <a:spcBef>
                <a:spcPts val="0"/>
              </a:spcBef>
              <a:spcAft>
                <a:spcPts val="0"/>
              </a:spcAft>
              <a:buClr>
                <a:schemeClr val="dk1"/>
              </a:buClr>
              <a:buFont typeface="Oswald"/>
              <a:buNone/>
            </a:pPr>
            <a:endParaRPr sz="2300" b="1">
              <a:solidFill>
                <a:schemeClr val="dk1"/>
              </a:solidFill>
              <a:latin typeface="Oswald"/>
              <a:ea typeface="Oswald"/>
              <a:cs typeface="Oswald"/>
              <a:sym typeface="Oswald"/>
            </a:endParaRPr>
          </a:p>
        </p:txBody>
      </p:sp>
      <p:sp>
        <p:nvSpPr>
          <p:cNvPr id="1832" name="Shape 1832"/>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GUIDED PRACTICE: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HOW TO </a:t>
            </a:r>
            <a:r>
              <a:rPr lang="en" sz="5600" b="1">
                <a:solidFill>
                  <a:srgbClr val="FFFFFF"/>
                </a:solidFill>
                <a:latin typeface="Oswald"/>
                <a:ea typeface="Oswald"/>
                <a:cs typeface="Oswald"/>
                <a:sym typeface="Oswald"/>
              </a:rPr>
              <a:t>CREATE </a:t>
            </a:r>
            <a:br>
              <a:rPr lang="en" sz="5600" b="1">
                <a:solidFill>
                  <a:srgbClr val="FFFFFF"/>
                </a:solidFill>
                <a:latin typeface="Oswald"/>
                <a:ea typeface="Oswald"/>
                <a:cs typeface="Oswald"/>
                <a:sym typeface="Oswald"/>
              </a:rPr>
            </a:br>
            <a:r>
              <a:rPr lang="en" sz="5600" b="1">
                <a:solidFill>
                  <a:srgbClr val="FFFFFF"/>
                </a:solidFill>
                <a:latin typeface="Oswald"/>
                <a:ea typeface="Oswald"/>
                <a:cs typeface="Oswald"/>
                <a:sym typeface="Oswald"/>
              </a:rPr>
              <a:t>SCATTERPLOTS IN EXCEL</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pic>
        <p:nvPicPr>
          <p:cNvPr id="1837" name="Shape 1837"/>
          <p:cNvPicPr preferRelativeResize="0"/>
          <p:nvPr/>
        </p:nvPicPr>
        <p:blipFill rotWithShape="1">
          <a:blip r:embed="rId3">
            <a:alphaModFix/>
          </a:blip>
          <a:srcRect/>
          <a:stretch/>
        </p:blipFill>
        <p:spPr>
          <a:xfrm>
            <a:off x="749953" y="2184183"/>
            <a:ext cx="669600" cy="669600"/>
          </a:xfrm>
          <a:prstGeom prst="rect">
            <a:avLst/>
          </a:prstGeom>
          <a:noFill/>
          <a:ln>
            <a:noFill/>
          </a:ln>
        </p:spPr>
      </p:pic>
      <p:sp>
        <p:nvSpPr>
          <p:cNvPr id="1838" name="Shape 1838"/>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EXERCISE</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1839" name="Shape 1839"/>
          <p:cNvSpPr/>
          <p:nvPr/>
        </p:nvSpPr>
        <p:spPr>
          <a:xfrm>
            <a:off x="2082287" y="1566723"/>
            <a:ext cx="5315100" cy="1758600"/>
          </a:xfrm>
          <a:prstGeom prst="rect">
            <a:avLst/>
          </a:prstGeom>
          <a:noFill/>
          <a:ln>
            <a:noFill/>
          </a:ln>
        </p:spPr>
        <p:txBody>
          <a:bodyPr spcFirstLastPara="1" wrap="square" lIns="35750" tIns="35750" rIns="35750" bIns="35750" anchor="ctr" anchorCtr="0">
            <a:noAutofit/>
          </a:bodyPr>
          <a:lstStyle/>
          <a:p>
            <a:pPr marL="317500" marR="0" lvl="0" indent="-266700" algn="l" rtl="0">
              <a:lnSpc>
                <a:spcPct val="100000"/>
              </a:lnSpc>
              <a:spcBef>
                <a:spcPts val="0"/>
              </a:spcBef>
              <a:spcAft>
                <a:spcPts val="0"/>
              </a:spcAft>
              <a:buClr>
                <a:schemeClr val="dk1"/>
              </a:buClr>
              <a:buSzPts val="1800"/>
              <a:buFont typeface="Georgia"/>
              <a:buAutoNum type="arabicPeriod"/>
            </a:pPr>
            <a:r>
              <a:rPr lang="en" sz="1800" b="0" i="0" u="none" strike="noStrike" cap="none">
                <a:solidFill>
                  <a:srgbClr val="000000"/>
                </a:solidFill>
                <a:latin typeface="Georgia"/>
                <a:ea typeface="Georgia"/>
                <a:cs typeface="Georgia"/>
                <a:sym typeface="Georgia"/>
              </a:rPr>
              <a:t>Open </a:t>
            </a:r>
            <a:r>
              <a:rPr lang="en" sz="1800">
                <a:solidFill>
                  <a:schemeClr val="dk1"/>
                </a:solidFill>
                <a:latin typeface="Georgia"/>
                <a:ea typeface="Georgia"/>
                <a:cs typeface="Georgia"/>
                <a:sym typeface="Georgia"/>
              </a:rPr>
              <a:t>AN_lesson_5_intro_to_line_graphs.xlsx</a:t>
            </a:r>
            <a:endParaRPr sz="1800">
              <a:latin typeface="Georgia"/>
              <a:ea typeface="Georgia"/>
              <a:cs typeface="Georgia"/>
              <a:sym typeface="Georgia"/>
            </a:endParaRPr>
          </a:p>
          <a:p>
            <a:pPr marL="317500" marR="0" lvl="0" indent="-266700" algn="l" rtl="0">
              <a:lnSpc>
                <a:spcPct val="100000"/>
              </a:lnSpc>
              <a:spcBef>
                <a:spcPts val="0"/>
              </a:spcBef>
              <a:spcAft>
                <a:spcPts val="0"/>
              </a:spcAft>
              <a:buClr>
                <a:srgbClr val="000000"/>
              </a:buClr>
              <a:buSzPts val="1800"/>
              <a:buFont typeface="Georgia"/>
              <a:buAutoNum type="arabicPeriod"/>
            </a:pPr>
            <a:r>
              <a:rPr lang="en" sz="1800">
                <a:latin typeface="Georgia"/>
                <a:ea typeface="Georgia"/>
                <a:cs typeface="Georgia"/>
                <a:sym typeface="Georgia"/>
              </a:rPr>
              <a:t>Recreate the scatterplot from the “Assignment” tab (10 min)</a:t>
            </a:r>
            <a:r>
              <a:rPr lang="en" sz="1800" b="0" i="0" u="none" strike="noStrike" cap="none">
                <a:solidFill>
                  <a:srgbClr val="000000"/>
                </a:solidFill>
                <a:latin typeface="Georgia"/>
                <a:ea typeface="Georgia"/>
                <a:cs typeface="Georgia"/>
                <a:sym typeface="Georgia"/>
              </a:rPr>
              <a:t>.</a:t>
            </a:r>
            <a:endParaRPr sz="1800"/>
          </a:p>
        </p:txBody>
      </p:sp>
      <p:sp>
        <p:nvSpPr>
          <p:cNvPr id="1840" name="Shape 1840"/>
          <p:cNvSpPr/>
          <p:nvPr/>
        </p:nvSpPr>
        <p:spPr>
          <a:xfrm>
            <a:off x="2146461" y="4079823"/>
            <a:ext cx="2932800" cy="232500"/>
          </a:xfrm>
          <a:prstGeom prst="rect">
            <a:avLst/>
          </a:prstGeom>
          <a:noFill/>
          <a:ln>
            <a:noFill/>
          </a:ln>
        </p:spPr>
        <p:txBody>
          <a:bodyPr spcFirstLastPara="1" wrap="square" lIns="35750" tIns="35750" rIns="35750" bIns="35750" anchor="ctr" anchorCtr="0">
            <a:noAutofit/>
          </a:bodyPr>
          <a:lstStyle/>
          <a:p>
            <a:pPr marL="0" marR="0" lvl="0" indent="0" algn="l" rtl="0">
              <a:lnSpc>
                <a:spcPct val="100000"/>
              </a:lnSpc>
              <a:spcBef>
                <a:spcPts val="0"/>
              </a:spcBef>
              <a:spcAft>
                <a:spcPts val="0"/>
              </a:spcAft>
              <a:buClr>
                <a:srgbClr val="000000"/>
              </a:buClr>
              <a:buFont typeface="Georgia"/>
              <a:buNone/>
            </a:pPr>
            <a:r>
              <a:rPr lang="en" sz="1800" b="0" i="0" u="none" strike="noStrike" cap="none">
                <a:solidFill>
                  <a:srgbClr val="000000"/>
                </a:solidFill>
                <a:latin typeface="Georgia"/>
                <a:ea typeface="Georgia"/>
                <a:cs typeface="Georgia"/>
                <a:sym typeface="Georgia"/>
              </a:rPr>
              <a:t>Completed </a:t>
            </a:r>
            <a:r>
              <a:rPr lang="en" sz="1800">
                <a:latin typeface="Georgia"/>
                <a:ea typeface="Georgia"/>
                <a:cs typeface="Georgia"/>
                <a:sym typeface="Georgia"/>
              </a:rPr>
              <a:t>scatterplots.</a:t>
            </a:r>
            <a:endParaRPr sz="1800"/>
          </a:p>
        </p:txBody>
      </p:sp>
      <p:sp>
        <p:nvSpPr>
          <p:cNvPr id="1841" name="Shape 1841"/>
          <p:cNvSpPr/>
          <p:nvPr/>
        </p:nvSpPr>
        <p:spPr>
          <a:xfrm>
            <a:off x="2102203" y="380323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DELIVERABLE</a:t>
            </a:r>
            <a:endParaRPr sz="1000"/>
          </a:p>
        </p:txBody>
      </p:sp>
      <p:sp>
        <p:nvSpPr>
          <p:cNvPr id="1842" name="Shape 1842"/>
          <p:cNvSpPr/>
          <p:nvPr/>
        </p:nvSpPr>
        <p:spPr>
          <a:xfrm>
            <a:off x="2102203" y="125102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DIRECTIONS</a:t>
            </a:r>
            <a:endParaRPr sz="1000"/>
          </a:p>
        </p:txBody>
      </p:sp>
      <p:cxnSp>
        <p:nvCxnSpPr>
          <p:cNvPr id="1843" name="Shape 1843"/>
          <p:cNvCxnSpPr/>
          <p:nvPr/>
        </p:nvCxnSpPr>
        <p:spPr>
          <a:xfrm rot="10800000">
            <a:off x="1756371" y="1236582"/>
            <a:ext cx="0" cy="3282900"/>
          </a:xfrm>
          <a:prstGeom prst="straightConnector1">
            <a:avLst/>
          </a:prstGeom>
          <a:noFill/>
          <a:ln w="9525" cap="flat" cmpd="sng">
            <a:solidFill>
              <a:srgbClr val="B7B7B7"/>
            </a:solidFill>
            <a:prstDash val="solid"/>
            <a:round/>
            <a:headEnd type="none" w="sm" len="sm"/>
            <a:tailEnd type="none" w="sm" len="sm"/>
          </a:ln>
        </p:spPr>
      </p:cxnSp>
      <p:sp>
        <p:nvSpPr>
          <p:cNvPr id="1844" name="Shape 184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ACTIVITY: </a:t>
            </a:r>
            <a:r>
              <a:rPr lang="en" sz="2300" b="1">
                <a:latin typeface="Oswald"/>
                <a:ea typeface="Oswald"/>
                <a:cs typeface="Oswald"/>
                <a:sym typeface="Oswald"/>
              </a:rPr>
              <a:t>CREATE SCATTERPLOTS</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Shape 1849"/>
          <p:cNvSpPr/>
          <p:nvPr/>
        </p:nvSpPr>
        <p:spPr>
          <a:xfrm>
            <a:off x="421765" y="1119598"/>
            <a:ext cx="8250900" cy="1973400"/>
          </a:xfrm>
          <a:prstGeom prst="rect">
            <a:avLst/>
          </a:prstGeom>
          <a:noFill/>
          <a:ln>
            <a:noFill/>
          </a:ln>
        </p:spPr>
        <p:txBody>
          <a:bodyPr spcFirstLastPara="1" wrap="square" lIns="0" tIns="0" rIns="0" bIns="0" anchor="t" anchorCtr="0">
            <a:noAutofit/>
          </a:bodyPr>
          <a:lstStyle/>
          <a:p>
            <a:pPr marL="0" lvl="0" indent="0" rtl="0">
              <a:lnSpc>
                <a:spcPct val="88333"/>
              </a:lnSpc>
              <a:spcBef>
                <a:spcPts val="0"/>
              </a:spcBef>
              <a:spcAft>
                <a:spcPts val="0"/>
              </a:spcAft>
              <a:buNone/>
            </a:pPr>
            <a:endParaRPr sz="1000">
              <a:solidFill>
                <a:schemeClr val="dk1"/>
              </a:solidFill>
              <a:latin typeface="Oswald"/>
              <a:ea typeface="Oswald"/>
              <a:cs typeface="Oswald"/>
              <a:sym typeface="Oswald"/>
            </a:endParaRPr>
          </a:p>
          <a:p>
            <a:pPr marL="0" lvl="0" indent="0" rtl="0">
              <a:lnSpc>
                <a:spcPct val="88333"/>
              </a:lnSpc>
              <a:spcBef>
                <a:spcPts val="0"/>
              </a:spcBef>
              <a:spcAft>
                <a:spcPts val="0"/>
              </a:spcAft>
              <a:buNone/>
            </a:pPr>
            <a:r>
              <a:rPr lang="en" sz="5600" b="1">
                <a:solidFill>
                  <a:schemeClr val="lt1"/>
                </a:solidFill>
                <a:latin typeface="Oswald"/>
                <a:ea typeface="Oswald"/>
                <a:cs typeface="Oswald"/>
                <a:sym typeface="Oswald"/>
              </a:rPr>
              <a:t>LINE GRAPHS</a:t>
            </a:r>
            <a:endParaRPr sz="1000">
              <a:solidFill>
                <a:schemeClr val="dk1"/>
              </a:solidFill>
            </a:endParaRPr>
          </a:p>
          <a:p>
            <a:pPr marL="0" marR="0" lvl="0" indent="0" algn="l" rtl="0">
              <a:lnSpc>
                <a:spcPct val="88333"/>
              </a:lnSpc>
              <a:spcBef>
                <a:spcPts val="0"/>
              </a:spcBef>
              <a:spcAft>
                <a:spcPts val="0"/>
              </a:spcAft>
              <a:buNone/>
            </a:pPr>
            <a:r>
              <a:rPr lang="en" sz="6000" b="1" i="0" u="none" strike="noStrike" cap="none">
                <a:solidFill>
                  <a:srgbClr val="FFFFFF"/>
                </a:solidFill>
                <a:latin typeface="Oswald"/>
                <a:ea typeface="Oswald"/>
                <a:cs typeface="Oswald"/>
                <a:sym typeface="Oswald"/>
              </a:rPr>
              <a:t> </a:t>
            </a:r>
            <a:endParaRPr sz="1100"/>
          </a:p>
        </p:txBody>
      </p:sp>
      <p:sp>
        <p:nvSpPr>
          <p:cNvPr id="1850" name="Shape 1850"/>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VISUALIZATIONS IN EXCEL</a:t>
            </a:r>
            <a:endParaRPr sz="2300"/>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Shape 1855"/>
          <p:cNvSpPr txBox="1">
            <a:spLocks noGrp="1"/>
          </p:cNvSpPr>
          <p:nvPr>
            <p:ph type="body" idx="1"/>
          </p:nvPr>
        </p:nvSpPr>
        <p:spPr>
          <a:xfrm>
            <a:off x="446500" y="1023900"/>
            <a:ext cx="8250900" cy="38202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800" b="1">
                <a:solidFill>
                  <a:schemeClr val="dk1"/>
                </a:solidFill>
                <a:latin typeface="Georgia"/>
                <a:ea typeface="Georgia"/>
                <a:cs typeface="Georgia"/>
                <a:sym typeface="Georgia"/>
              </a:rPr>
              <a:t>Line graphs</a:t>
            </a:r>
            <a:r>
              <a:rPr lang="en" sz="1800">
                <a:solidFill>
                  <a:schemeClr val="dk1"/>
                </a:solidFill>
                <a:latin typeface="Georgia"/>
                <a:ea typeface="Georgia"/>
                <a:cs typeface="Georgia"/>
                <a:sym typeface="Georgia"/>
              </a:rPr>
              <a:t> consist of at least two axes: X and Y. </a:t>
            </a:r>
            <a:endParaRPr sz="1800">
              <a:solidFill>
                <a:schemeClr val="dk1"/>
              </a:solidFill>
              <a:latin typeface="Georgia"/>
              <a:ea typeface="Georgia"/>
              <a:cs typeface="Georgia"/>
              <a:sym typeface="Georgia"/>
            </a:endParaRPr>
          </a:p>
          <a:p>
            <a:pPr marL="457200" lvl="0" indent="-3429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a:t>
            </a:r>
            <a:r>
              <a:rPr lang="en" sz="1800" b="1">
                <a:solidFill>
                  <a:schemeClr val="dk1"/>
                </a:solidFill>
                <a:latin typeface="Georgia"/>
                <a:ea typeface="Georgia"/>
                <a:cs typeface="Georgia"/>
                <a:sym typeface="Georgia"/>
              </a:rPr>
              <a:t>X-axis</a:t>
            </a:r>
            <a:r>
              <a:rPr lang="en" sz="1800">
                <a:solidFill>
                  <a:schemeClr val="dk1"/>
                </a:solidFill>
                <a:latin typeface="Georgia"/>
                <a:ea typeface="Georgia"/>
                <a:cs typeface="Georgia"/>
                <a:sym typeface="Georgia"/>
              </a:rPr>
              <a:t> is horizontal; used to represent independent (e.g. natural) variables. </a:t>
            </a:r>
            <a:endParaRPr sz="1800">
              <a:solidFill>
                <a:schemeClr val="dk1"/>
              </a:solidFill>
              <a:latin typeface="Georgia"/>
              <a:ea typeface="Georgia"/>
              <a:cs typeface="Georgia"/>
              <a:sym typeface="Georgia"/>
            </a:endParaRPr>
          </a:p>
          <a:p>
            <a:pPr marL="457200" lvl="0" indent="-3429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a:t>
            </a:r>
            <a:r>
              <a:rPr lang="en" sz="1800" b="1">
                <a:solidFill>
                  <a:schemeClr val="dk1"/>
                </a:solidFill>
                <a:latin typeface="Georgia"/>
                <a:ea typeface="Georgia"/>
                <a:cs typeface="Georgia"/>
                <a:sym typeface="Georgia"/>
              </a:rPr>
              <a:t>Y-axis</a:t>
            </a:r>
            <a:r>
              <a:rPr lang="en" sz="1800">
                <a:solidFill>
                  <a:schemeClr val="dk1"/>
                </a:solidFill>
                <a:latin typeface="Georgia"/>
                <a:ea typeface="Georgia"/>
                <a:cs typeface="Georgia"/>
                <a:sym typeface="Georgia"/>
              </a:rPr>
              <a:t> is vertical; data plotted to Y are generally dependent on X.</a:t>
            </a:r>
            <a:endParaRPr sz="1800">
              <a:solidFill>
                <a:schemeClr val="dk1"/>
              </a:solidFill>
              <a:latin typeface="Georgia"/>
              <a:ea typeface="Georgia"/>
              <a:cs typeface="Georgia"/>
              <a:sym typeface="Georgia"/>
            </a:endParaRPr>
          </a:p>
          <a:p>
            <a:pPr marL="0" lvl="0" indent="0" rtl="0">
              <a:lnSpc>
                <a:spcPct val="115000"/>
              </a:lnSpc>
              <a:spcBef>
                <a:spcPts val="0"/>
              </a:spcBef>
              <a:spcAft>
                <a:spcPts val="0"/>
              </a:spcAft>
              <a:buNone/>
            </a:pPr>
            <a:br>
              <a:rPr lang="en" sz="1800">
                <a:solidFill>
                  <a:schemeClr val="dk1"/>
                </a:solidFill>
                <a:latin typeface="Georgia"/>
                <a:ea typeface="Georgia"/>
                <a:cs typeface="Georgia"/>
                <a:sym typeface="Georgia"/>
              </a:rPr>
            </a:br>
            <a:r>
              <a:rPr lang="en" sz="1800">
                <a:solidFill>
                  <a:schemeClr val="dk1"/>
                </a:solidFill>
                <a:latin typeface="Georgia"/>
                <a:ea typeface="Georgia"/>
                <a:cs typeface="Georgia"/>
                <a:sym typeface="Georgia"/>
              </a:rPr>
              <a:t>Line graphs generally map an ordered variable (e.g. time) with a changing quantity</a:t>
            </a:r>
            <a:r>
              <a:rPr lang="en" sz="1800" b="1">
                <a:solidFill>
                  <a:schemeClr val="dk1"/>
                </a:solidFill>
                <a:latin typeface="Georgia"/>
                <a:ea typeface="Georgia"/>
                <a:cs typeface="Georgia"/>
                <a:sym typeface="Georgia"/>
              </a:rPr>
              <a:t>. </a:t>
            </a:r>
            <a:br>
              <a:rPr lang="en" sz="1800" b="1">
                <a:solidFill>
                  <a:schemeClr val="dk1"/>
                </a:solidFill>
                <a:latin typeface="Georgia"/>
                <a:ea typeface="Georgia"/>
                <a:cs typeface="Georgia"/>
                <a:sym typeface="Georgia"/>
              </a:rPr>
            </a:br>
            <a:endParaRPr sz="1800" b="1">
              <a:solidFill>
                <a:schemeClr val="dk1"/>
              </a:solidFill>
              <a:latin typeface="Georgia"/>
              <a:ea typeface="Georgia"/>
              <a:cs typeface="Georgia"/>
              <a:sym typeface="Georgia"/>
            </a:endParaRPr>
          </a:p>
          <a:p>
            <a:pPr marL="0" lvl="0" indent="0" rtl="0">
              <a:lnSpc>
                <a:spcPct val="115000"/>
              </a:lnSpc>
              <a:spcBef>
                <a:spcPts val="0"/>
              </a:spcBef>
              <a:spcAft>
                <a:spcPts val="0"/>
              </a:spcAft>
              <a:buNone/>
            </a:pPr>
            <a:r>
              <a:rPr lang="en" sz="1800">
                <a:solidFill>
                  <a:schemeClr val="dk1"/>
                </a:solidFill>
                <a:latin typeface="Georgia"/>
                <a:ea typeface="Georgia"/>
                <a:cs typeface="Georgia"/>
                <a:sym typeface="Georgia"/>
              </a:rPr>
              <a:t>For example, a </a:t>
            </a:r>
            <a:r>
              <a:rPr lang="en" sz="1800" b="1">
                <a:solidFill>
                  <a:schemeClr val="dk1"/>
                </a:solidFill>
                <a:latin typeface="Georgia"/>
                <a:ea typeface="Georgia"/>
                <a:cs typeface="Georgia"/>
                <a:sym typeface="Georgia"/>
              </a:rPr>
              <a:t>time series analysis</a:t>
            </a:r>
            <a:r>
              <a:rPr lang="en" sz="1800">
                <a:solidFill>
                  <a:schemeClr val="dk1"/>
                </a:solidFill>
                <a:latin typeface="Georgia"/>
                <a:ea typeface="Georgia"/>
                <a:cs typeface="Georgia"/>
                <a:sym typeface="Georgia"/>
              </a:rPr>
              <a:t> represents time on the X-axis, and maps data that changes over time on the Y-axis, such as stock prices.</a:t>
            </a:r>
            <a:endParaRPr sz="1800" b="0" i="0" u="none" strike="noStrike" cap="none">
              <a:solidFill>
                <a:srgbClr val="000000"/>
              </a:solidFill>
              <a:latin typeface="Georgia"/>
              <a:ea typeface="Georgia"/>
              <a:cs typeface="Georgia"/>
              <a:sym typeface="Georgia"/>
            </a:endParaRPr>
          </a:p>
        </p:txBody>
      </p:sp>
      <p:sp>
        <p:nvSpPr>
          <p:cNvPr id="1856" name="Shape 1856"/>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WHAT ARE </a:t>
            </a:r>
            <a:r>
              <a:rPr lang="en" sz="2300" b="1">
                <a:latin typeface="Oswald"/>
                <a:ea typeface="Oswald"/>
                <a:cs typeface="Oswald"/>
                <a:sym typeface="Oswald"/>
              </a:rPr>
              <a:t>LINE GRAPHS</a:t>
            </a:r>
            <a:r>
              <a:rPr lang="en" sz="2300" b="1" i="0" u="none" strike="noStrike" cap="none">
                <a:solidFill>
                  <a:srgbClr val="000000"/>
                </a:solidFill>
                <a:latin typeface="Oswald"/>
                <a:ea typeface="Oswald"/>
                <a:cs typeface="Oswald"/>
                <a:sym typeface="Oswald"/>
              </a:rPr>
              <a:t>?</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Shape 1861"/>
          <p:cNvSpPr txBox="1">
            <a:spLocks noGrp="1"/>
          </p:cNvSpPr>
          <p:nvPr>
            <p:ph type="body" idx="1"/>
          </p:nvPr>
        </p:nvSpPr>
        <p:spPr>
          <a:xfrm>
            <a:off x="446475" y="910250"/>
            <a:ext cx="3655200" cy="405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i="0" u="none" strike="noStrike" cap="none">
              <a:solidFill>
                <a:srgbClr val="000000"/>
              </a:solidFill>
              <a:latin typeface="Georgia"/>
              <a:ea typeface="Georgia"/>
              <a:cs typeface="Georgia"/>
              <a:sym typeface="Georgia"/>
            </a:endParaRPr>
          </a:p>
          <a:p>
            <a:pPr marL="139700" lvl="0" indent="-139700" rtl="0">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x intervals should be equally spaced.</a:t>
            </a:r>
            <a:endParaRPr sz="2000">
              <a:solidFill>
                <a:schemeClr val="dk1"/>
              </a:solidFill>
              <a:latin typeface="Georgia"/>
              <a:ea typeface="Georgia"/>
              <a:cs typeface="Georgia"/>
              <a:sym typeface="Georgia"/>
            </a:endParaRPr>
          </a:p>
          <a:p>
            <a:pPr marL="139700" lvl="0" indent="-139700" rtl="0">
              <a:lnSpc>
                <a:spcPct val="115000"/>
              </a:lnSpc>
              <a:spcBef>
                <a:spcPts val="6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y values should indicate the scale.</a:t>
            </a:r>
            <a:endParaRPr sz="2000">
              <a:solidFill>
                <a:schemeClr val="dk1"/>
              </a:solidFill>
              <a:latin typeface="Georgia"/>
              <a:ea typeface="Georgia"/>
              <a:cs typeface="Georgia"/>
              <a:sym typeface="Georgia"/>
            </a:endParaRPr>
          </a:p>
          <a:p>
            <a:pPr marL="139700" lvl="0" indent="-139700" rtl="0">
              <a:lnSpc>
                <a:spcPct val="115000"/>
              </a:lnSpc>
              <a:spcBef>
                <a:spcPts val="6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Avoid 3-D graphs when you only have two axes.</a:t>
            </a:r>
            <a:endParaRPr sz="2000">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Font typeface="Arial"/>
              <a:buNone/>
            </a:pPr>
            <a:endParaRPr sz="2000" b="0" i="0" u="none" strike="noStrike" cap="none">
              <a:solidFill>
                <a:srgbClr val="000000"/>
              </a:solidFill>
              <a:latin typeface="Georgia"/>
              <a:ea typeface="Georgia"/>
              <a:cs typeface="Georgia"/>
              <a:sym typeface="Georgia"/>
            </a:endParaRPr>
          </a:p>
        </p:txBody>
      </p:sp>
      <p:sp>
        <p:nvSpPr>
          <p:cNvPr id="1862" name="Shape 186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LINE GRAPH: BEST PRACTICES</a:t>
            </a:r>
            <a:endParaRPr sz="1000"/>
          </a:p>
        </p:txBody>
      </p:sp>
      <p:pic>
        <p:nvPicPr>
          <p:cNvPr id="1863" name="Shape 1863"/>
          <p:cNvPicPr preferRelativeResize="0"/>
          <p:nvPr/>
        </p:nvPicPr>
        <p:blipFill>
          <a:blip r:embed="rId3">
            <a:alphaModFix/>
          </a:blip>
          <a:stretch>
            <a:fillRect/>
          </a:stretch>
        </p:blipFill>
        <p:spPr>
          <a:xfrm>
            <a:off x="4014450" y="1206625"/>
            <a:ext cx="4688175" cy="2664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Shape 186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LINE GRAPH: BEST PRACTICES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869" name="Shape 1869" descr="Image result for excel line chart"/>
          <p:cNvPicPr preferRelativeResize="0"/>
          <p:nvPr/>
        </p:nvPicPr>
        <p:blipFill rotWithShape="1">
          <a:blip r:embed="rId3">
            <a:alphaModFix/>
          </a:blip>
          <a:srcRect/>
          <a:stretch/>
        </p:blipFill>
        <p:spPr>
          <a:xfrm>
            <a:off x="1248450" y="1021600"/>
            <a:ext cx="6647100" cy="373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Shape 187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LINE GRAPH: BEST PRACTICES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875" name="Shape 1875"/>
          <p:cNvPicPr preferRelativeResize="0"/>
          <p:nvPr/>
        </p:nvPicPr>
        <p:blipFill rotWithShape="1">
          <a:blip r:embed="rId3">
            <a:alphaModFix/>
          </a:blip>
          <a:srcRect/>
          <a:stretch/>
        </p:blipFill>
        <p:spPr>
          <a:xfrm>
            <a:off x="1534950" y="1021700"/>
            <a:ext cx="6074100" cy="3885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Shape 1880"/>
          <p:cNvSpPr/>
          <p:nvPr/>
        </p:nvSpPr>
        <p:spPr>
          <a:xfrm>
            <a:off x="446473" y="518825"/>
            <a:ext cx="63201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LINE GRAPH: POOR EXAMPLES</a:t>
            </a:r>
            <a:endParaRPr sz="1000"/>
          </a:p>
        </p:txBody>
      </p:sp>
      <p:pic>
        <p:nvPicPr>
          <p:cNvPr id="1881" name="Shape 1881" descr="Image result for excel line chart"/>
          <p:cNvPicPr preferRelativeResize="0"/>
          <p:nvPr/>
        </p:nvPicPr>
        <p:blipFill rotWithShape="1">
          <a:blip r:embed="rId3">
            <a:alphaModFix/>
          </a:blip>
          <a:srcRect/>
          <a:stretch/>
        </p:blipFill>
        <p:spPr>
          <a:xfrm>
            <a:off x="1645200" y="1010625"/>
            <a:ext cx="5853600" cy="3908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Shape 1886"/>
          <p:cNvSpPr/>
          <p:nvPr/>
        </p:nvSpPr>
        <p:spPr>
          <a:xfrm>
            <a:off x="446471" y="518825"/>
            <a:ext cx="74745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LINE GRAPH: POOR EXAMPLES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887" name="Shape 1887"/>
          <p:cNvPicPr preferRelativeResize="0"/>
          <p:nvPr/>
        </p:nvPicPr>
        <p:blipFill rotWithShape="1">
          <a:blip r:embed="rId3">
            <a:alphaModFix/>
          </a:blip>
          <a:srcRect/>
          <a:stretch/>
        </p:blipFill>
        <p:spPr>
          <a:xfrm>
            <a:off x="1525202" y="1076100"/>
            <a:ext cx="6093600" cy="357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Shape 1892"/>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p:txBody>
      </p:sp>
      <p:sp>
        <p:nvSpPr>
          <p:cNvPr id="1893" name="Shape 1893"/>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GUIDED PRACTICE: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HOW TO </a:t>
            </a:r>
            <a:r>
              <a:rPr lang="en" sz="5600" b="1">
                <a:solidFill>
                  <a:srgbClr val="FFFFFF"/>
                </a:solidFill>
                <a:latin typeface="Oswald"/>
                <a:ea typeface="Oswald"/>
                <a:cs typeface="Oswald"/>
                <a:sym typeface="Oswald"/>
              </a:rPr>
              <a:t>CREATE LINE</a:t>
            </a:r>
            <a:br>
              <a:rPr lang="en" sz="5600" b="1">
                <a:solidFill>
                  <a:srgbClr val="FFFFFF"/>
                </a:solidFill>
                <a:latin typeface="Oswald"/>
                <a:ea typeface="Oswald"/>
                <a:cs typeface="Oswald"/>
                <a:sym typeface="Oswald"/>
              </a:rPr>
            </a:br>
            <a:r>
              <a:rPr lang="en" sz="5600" b="1">
                <a:solidFill>
                  <a:srgbClr val="FFFFFF"/>
                </a:solidFill>
                <a:latin typeface="Oswald"/>
                <a:ea typeface="Oswald"/>
                <a:cs typeface="Oswald"/>
                <a:sym typeface="Oswald"/>
              </a:rPr>
              <a:t>GRAPHS IN EXCEL</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Shape 1666"/>
          <p:cNvSpPr txBox="1">
            <a:spLocks noGrp="1"/>
          </p:cNvSpPr>
          <p:nvPr>
            <p:ph type="body" idx="1"/>
          </p:nvPr>
        </p:nvSpPr>
        <p:spPr>
          <a:xfrm>
            <a:off x="446500" y="1023902"/>
            <a:ext cx="8250900" cy="3586800"/>
          </a:xfrm>
          <a:prstGeom prst="rect">
            <a:avLst/>
          </a:prstGeom>
          <a:noFill/>
          <a:ln>
            <a:noFill/>
          </a:ln>
        </p:spPr>
        <p:txBody>
          <a:bodyPr spcFirstLastPara="1" wrap="square" lIns="0" tIns="0" rIns="0" bIns="0" anchor="t" anchorCtr="0">
            <a:noAutofit/>
          </a:bodyPr>
          <a:lstStyle/>
          <a:p>
            <a:pPr marL="457200" marR="0" lvl="0" indent="-355600" algn="l" rtl="0">
              <a:lnSpc>
                <a:spcPct val="115000"/>
              </a:lnSpc>
              <a:spcBef>
                <a:spcPts val="4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Plotting is an important aspect of data analysis! Visualizing data helps convey the overall story of your data.</a:t>
            </a:r>
            <a:br>
              <a:rPr lang="en"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457200" marR="0" lvl="0" indent="-355600" algn="l" rtl="0">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Visualized data can be easier to interpret than raw numbers or standardized tables, BUT - when done incorrectly, a poor visual can contribute to misleading conclusions.</a:t>
            </a:r>
            <a:br>
              <a:rPr lang="en"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457200" marR="0" lvl="0" indent="-355600" algn="l" rtl="0">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To create honest, easily understood visualizations, </a:t>
            </a:r>
            <a:r>
              <a:rPr lang="en" sz="2000" i="1">
                <a:solidFill>
                  <a:schemeClr val="dk1"/>
                </a:solidFill>
                <a:latin typeface="Georgia"/>
                <a:ea typeface="Georgia"/>
                <a:cs typeface="Georgia"/>
                <a:sym typeface="Georgia"/>
              </a:rPr>
              <a:t>keep it simple</a:t>
            </a:r>
            <a:r>
              <a:rPr lang="en" sz="2000">
                <a:solidFill>
                  <a:schemeClr val="dk1"/>
                </a:solidFill>
                <a:latin typeface="Georgia"/>
                <a:ea typeface="Georgia"/>
                <a:cs typeface="Georgia"/>
                <a:sym typeface="Georgia"/>
              </a:rPr>
              <a:t>.</a:t>
            </a:r>
            <a:endParaRPr/>
          </a:p>
          <a:p>
            <a:pPr marL="0" marR="0" lvl="0" indent="0" algn="l" rtl="0">
              <a:lnSpc>
                <a:spcPct val="115000"/>
              </a:lnSpc>
              <a:spcBef>
                <a:spcPts val="1400"/>
              </a:spcBef>
              <a:spcAft>
                <a:spcPts val="0"/>
              </a:spcAft>
              <a:buNone/>
            </a:pPr>
            <a:endParaRPr sz="2000" b="0" i="0" u="none" strike="noStrike" cap="none">
              <a:solidFill>
                <a:srgbClr val="000000"/>
              </a:solidFill>
              <a:latin typeface="Georgia"/>
              <a:ea typeface="Georgia"/>
              <a:cs typeface="Georgia"/>
              <a:sym typeface="Georgia"/>
            </a:endParaRPr>
          </a:p>
        </p:txBody>
      </p:sp>
      <p:sp>
        <p:nvSpPr>
          <p:cNvPr id="1667" name="Shape 166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BIG PICTURE</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pic>
        <p:nvPicPr>
          <p:cNvPr id="1898" name="Shape 1898"/>
          <p:cNvPicPr preferRelativeResize="0"/>
          <p:nvPr/>
        </p:nvPicPr>
        <p:blipFill rotWithShape="1">
          <a:blip r:embed="rId3">
            <a:alphaModFix/>
          </a:blip>
          <a:srcRect/>
          <a:stretch/>
        </p:blipFill>
        <p:spPr>
          <a:xfrm>
            <a:off x="749953" y="2184183"/>
            <a:ext cx="669600" cy="669600"/>
          </a:xfrm>
          <a:prstGeom prst="rect">
            <a:avLst/>
          </a:prstGeom>
          <a:noFill/>
          <a:ln>
            <a:noFill/>
          </a:ln>
        </p:spPr>
      </p:pic>
      <p:sp>
        <p:nvSpPr>
          <p:cNvPr id="1899" name="Shape 1899"/>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EXERCISE</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1900" name="Shape 1900"/>
          <p:cNvSpPr/>
          <p:nvPr/>
        </p:nvSpPr>
        <p:spPr>
          <a:xfrm>
            <a:off x="2082287" y="1566723"/>
            <a:ext cx="5315100" cy="1758600"/>
          </a:xfrm>
          <a:prstGeom prst="rect">
            <a:avLst/>
          </a:prstGeom>
          <a:noFill/>
          <a:ln>
            <a:noFill/>
          </a:ln>
        </p:spPr>
        <p:txBody>
          <a:bodyPr spcFirstLastPara="1" wrap="square" lIns="35750" tIns="35750" rIns="35750" bIns="35750" anchor="ctr" anchorCtr="0">
            <a:noAutofit/>
          </a:bodyPr>
          <a:lstStyle/>
          <a:p>
            <a:pPr marL="317500" marR="0" lvl="0" indent="-266700" algn="l" rtl="0">
              <a:lnSpc>
                <a:spcPct val="100000"/>
              </a:lnSpc>
              <a:spcBef>
                <a:spcPts val="0"/>
              </a:spcBef>
              <a:spcAft>
                <a:spcPts val="0"/>
              </a:spcAft>
              <a:buClr>
                <a:schemeClr val="dk1"/>
              </a:buClr>
              <a:buSzPts val="1800"/>
              <a:buFont typeface="Georgia"/>
              <a:buAutoNum type="arabicPeriod"/>
            </a:pPr>
            <a:r>
              <a:rPr lang="en" sz="1800" b="0" i="0" u="none" strike="noStrike" cap="none">
                <a:solidFill>
                  <a:srgbClr val="000000"/>
                </a:solidFill>
                <a:latin typeface="Georgia"/>
                <a:ea typeface="Georgia"/>
                <a:cs typeface="Georgia"/>
                <a:sym typeface="Georgia"/>
              </a:rPr>
              <a:t>Open </a:t>
            </a:r>
            <a:r>
              <a:rPr lang="en" sz="1800">
                <a:latin typeface="Georgia"/>
                <a:ea typeface="Georgia"/>
                <a:cs typeface="Georgia"/>
                <a:sym typeface="Georgia"/>
              </a:rPr>
              <a:t>AN_lesson_5_intro_to_line_graphs.xlsx</a:t>
            </a:r>
            <a:endParaRPr sz="1800"/>
          </a:p>
          <a:p>
            <a:pPr marL="317500" marR="0" lvl="0" indent="-266700" algn="l" rtl="0">
              <a:lnSpc>
                <a:spcPct val="100000"/>
              </a:lnSpc>
              <a:spcBef>
                <a:spcPts val="0"/>
              </a:spcBef>
              <a:spcAft>
                <a:spcPts val="0"/>
              </a:spcAft>
              <a:buClr>
                <a:srgbClr val="000000"/>
              </a:buClr>
              <a:buSzPts val="1800"/>
              <a:buFont typeface="Georgia"/>
              <a:buAutoNum type="arabicPeriod"/>
            </a:pPr>
            <a:r>
              <a:rPr lang="en" sz="1800">
                <a:solidFill>
                  <a:schemeClr val="dk1"/>
                </a:solidFill>
                <a:latin typeface="Georgia"/>
                <a:ea typeface="Georgia"/>
                <a:cs typeface="Georgia"/>
                <a:sym typeface="Georgia"/>
              </a:rPr>
              <a:t>Follow instructions from the “Assignment” tab (10 min)</a:t>
            </a:r>
            <a:r>
              <a:rPr lang="en" sz="1800" b="0" i="0" u="none" strike="noStrike" cap="none">
                <a:solidFill>
                  <a:srgbClr val="000000"/>
                </a:solidFill>
                <a:latin typeface="Georgia"/>
                <a:ea typeface="Georgia"/>
                <a:cs typeface="Georgia"/>
                <a:sym typeface="Georgia"/>
              </a:rPr>
              <a:t>.</a:t>
            </a:r>
            <a:endParaRPr sz="1800"/>
          </a:p>
        </p:txBody>
      </p:sp>
      <p:sp>
        <p:nvSpPr>
          <p:cNvPr id="1901" name="Shape 1901"/>
          <p:cNvSpPr/>
          <p:nvPr/>
        </p:nvSpPr>
        <p:spPr>
          <a:xfrm>
            <a:off x="2146461" y="4079823"/>
            <a:ext cx="2932800" cy="232500"/>
          </a:xfrm>
          <a:prstGeom prst="rect">
            <a:avLst/>
          </a:prstGeom>
          <a:noFill/>
          <a:ln>
            <a:noFill/>
          </a:ln>
        </p:spPr>
        <p:txBody>
          <a:bodyPr spcFirstLastPara="1" wrap="square" lIns="35750" tIns="35750" rIns="35750" bIns="35750" anchor="ctr" anchorCtr="0">
            <a:noAutofit/>
          </a:bodyPr>
          <a:lstStyle/>
          <a:p>
            <a:pPr marL="0" marR="0" lvl="0" indent="0" algn="l" rtl="0">
              <a:lnSpc>
                <a:spcPct val="100000"/>
              </a:lnSpc>
              <a:spcBef>
                <a:spcPts val="0"/>
              </a:spcBef>
              <a:spcAft>
                <a:spcPts val="0"/>
              </a:spcAft>
              <a:buClr>
                <a:srgbClr val="000000"/>
              </a:buClr>
              <a:buFont typeface="Georgia"/>
              <a:buNone/>
            </a:pPr>
            <a:r>
              <a:rPr lang="en" sz="1800" b="0" i="0" u="none" strike="noStrike" cap="none">
                <a:solidFill>
                  <a:srgbClr val="000000"/>
                </a:solidFill>
                <a:latin typeface="Georgia"/>
                <a:ea typeface="Georgia"/>
                <a:cs typeface="Georgia"/>
                <a:sym typeface="Georgia"/>
              </a:rPr>
              <a:t>Completed </a:t>
            </a:r>
            <a:r>
              <a:rPr lang="en" sz="1800">
                <a:latin typeface="Georgia"/>
                <a:ea typeface="Georgia"/>
                <a:cs typeface="Georgia"/>
                <a:sym typeface="Georgia"/>
              </a:rPr>
              <a:t>line graphs.</a:t>
            </a:r>
            <a:endParaRPr sz="1800"/>
          </a:p>
        </p:txBody>
      </p:sp>
      <p:sp>
        <p:nvSpPr>
          <p:cNvPr id="1902" name="Shape 1902"/>
          <p:cNvSpPr/>
          <p:nvPr/>
        </p:nvSpPr>
        <p:spPr>
          <a:xfrm>
            <a:off x="2102203" y="380323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DELIVERABLE</a:t>
            </a:r>
            <a:endParaRPr sz="1000"/>
          </a:p>
        </p:txBody>
      </p:sp>
      <p:sp>
        <p:nvSpPr>
          <p:cNvPr id="1903" name="Shape 1903"/>
          <p:cNvSpPr/>
          <p:nvPr/>
        </p:nvSpPr>
        <p:spPr>
          <a:xfrm>
            <a:off x="2102203" y="125102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DIRECTIONS</a:t>
            </a:r>
            <a:endParaRPr sz="1000"/>
          </a:p>
        </p:txBody>
      </p:sp>
      <p:cxnSp>
        <p:nvCxnSpPr>
          <p:cNvPr id="1904" name="Shape 1904"/>
          <p:cNvCxnSpPr/>
          <p:nvPr/>
        </p:nvCxnSpPr>
        <p:spPr>
          <a:xfrm rot="10800000">
            <a:off x="1756371" y="1236582"/>
            <a:ext cx="0" cy="3282900"/>
          </a:xfrm>
          <a:prstGeom prst="straightConnector1">
            <a:avLst/>
          </a:prstGeom>
          <a:noFill/>
          <a:ln w="9525" cap="flat" cmpd="sng">
            <a:solidFill>
              <a:srgbClr val="B7B7B7"/>
            </a:solidFill>
            <a:prstDash val="solid"/>
            <a:round/>
            <a:headEnd type="none" w="sm" len="sm"/>
            <a:tailEnd type="none" w="sm" len="sm"/>
          </a:ln>
        </p:spPr>
      </p:cxnSp>
      <p:sp>
        <p:nvSpPr>
          <p:cNvPr id="1905" name="Shape 190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ACTIVITY: </a:t>
            </a:r>
            <a:r>
              <a:rPr lang="en" sz="2300" b="1">
                <a:latin typeface="Oswald"/>
                <a:ea typeface="Oswald"/>
                <a:cs typeface="Oswald"/>
                <a:sym typeface="Oswald"/>
              </a:rPr>
              <a:t>CREATE LINE GRAPHS</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Shape 1910"/>
          <p:cNvSpPr/>
          <p:nvPr/>
        </p:nvSpPr>
        <p:spPr>
          <a:xfrm>
            <a:off x="421765" y="1119598"/>
            <a:ext cx="8250900" cy="1973400"/>
          </a:xfrm>
          <a:prstGeom prst="rect">
            <a:avLst/>
          </a:prstGeom>
          <a:noFill/>
          <a:ln>
            <a:noFill/>
          </a:ln>
        </p:spPr>
        <p:txBody>
          <a:bodyPr spcFirstLastPara="1" wrap="square" lIns="0" tIns="0" rIns="0" bIns="0" anchor="t" anchorCtr="0">
            <a:noAutofit/>
          </a:bodyPr>
          <a:lstStyle/>
          <a:p>
            <a:pPr marL="0" lvl="0" indent="0" rtl="0">
              <a:lnSpc>
                <a:spcPct val="88333"/>
              </a:lnSpc>
              <a:spcBef>
                <a:spcPts val="0"/>
              </a:spcBef>
              <a:spcAft>
                <a:spcPts val="0"/>
              </a:spcAft>
              <a:buNone/>
            </a:pPr>
            <a:endParaRPr sz="1000">
              <a:solidFill>
                <a:schemeClr val="dk1"/>
              </a:solidFill>
              <a:latin typeface="Oswald"/>
              <a:ea typeface="Oswald"/>
              <a:cs typeface="Oswald"/>
              <a:sym typeface="Oswald"/>
            </a:endParaRPr>
          </a:p>
          <a:p>
            <a:pPr marL="0" lvl="0" indent="0" rtl="0">
              <a:lnSpc>
                <a:spcPct val="88333"/>
              </a:lnSpc>
              <a:spcBef>
                <a:spcPts val="0"/>
              </a:spcBef>
              <a:spcAft>
                <a:spcPts val="0"/>
              </a:spcAft>
              <a:buNone/>
            </a:pPr>
            <a:r>
              <a:rPr lang="en" sz="5600" b="1">
                <a:solidFill>
                  <a:schemeClr val="lt1"/>
                </a:solidFill>
                <a:latin typeface="Oswald"/>
                <a:ea typeface="Oswald"/>
                <a:cs typeface="Oswald"/>
                <a:sym typeface="Oswald"/>
              </a:rPr>
              <a:t>DASHBOARDS</a:t>
            </a:r>
            <a:endParaRPr sz="1000">
              <a:solidFill>
                <a:schemeClr val="dk1"/>
              </a:solidFill>
            </a:endParaRPr>
          </a:p>
          <a:p>
            <a:pPr marL="0" marR="0" lvl="0" indent="0" algn="l" rtl="0">
              <a:lnSpc>
                <a:spcPct val="88333"/>
              </a:lnSpc>
              <a:spcBef>
                <a:spcPts val="0"/>
              </a:spcBef>
              <a:spcAft>
                <a:spcPts val="0"/>
              </a:spcAft>
              <a:buNone/>
            </a:pPr>
            <a:r>
              <a:rPr lang="en" sz="6000" b="1" i="0" u="none" strike="noStrike" cap="none">
                <a:solidFill>
                  <a:srgbClr val="FFFFFF"/>
                </a:solidFill>
                <a:latin typeface="Oswald"/>
                <a:ea typeface="Oswald"/>
                <a:cs typeface="Oswald"/>
                <a:sym typeface="Oswald"/>
              </a:rPr>
              <a:t> </a:t>
            </a:r>
            <a:endParaRPr sz="1100"/>
          </a:p>
        </p:txBody>
      </p:sp>
      <p:sp>
        <p:nvSpPr>
          <p:cNvPr id="1911" name="Shape 1911"/>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VISUALIZATIONS IN EXCEL</a:t>
            </a:r>
            <a:endParaRPr sz="2300"/>
          </a:p>
        </p:txBody>
      </p: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Shape 1916"/>
          <p:cNvSpPr txBox="1">
            <a:spLocks noGrp="1"/>
          </p:cNvSpPr>
          <p:nvPr>
            <p:ph type="body" idx="1"/>
          </p:nvPr>
        </p:nvSpPr>
        <p:spPr>
          <a:xfrm>
            <a:off x="446550" y="947278"/>
            <a:ext cx="8250900" cy="36609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800" b="1">
                <a:solidFill>
                  <a:srgbClr val="252525"/>
                </a:solidFill>
                <a:highlight>
                  <a:schemeClr val="lt1"/>
                </a:highlight>
                <a:latin typeface="Georgia"/>
                <a:ea typeface="Georgia"/>
                <a:cs typeface="Georgia"/>
                <a:sym typeface="Georgia"/>
              </a:rPr>
              <a:t>Dashboards</a:t>
            </a:r>
            <a:r>
              <a:rPr lang="en" sz="1800">
                <a:solidFill>
                  <a:srgbClr val="252525"/>
                </a:solidFill>
                <a:highlight>
                  <a:schemeClr val="lt1"/>
                </a:highlight>
                <a:latin typeface="Georgia"/>
                <a:ea typeface="Georgia"/>
                <a:cs typeface="Georgia"/>
                <a:sym typeface="Georgia"/>
              </a:rPr>
              <a:t> are easy-to-read displays of data, often presented on a single page with a real-time user interface that shows:</a:t>
            </a:r>
            <a:endParaRPr sz="1800">
              <a:solidFill>
                <a:srgbClr val="252525"/>
              </a:solidFill>
              <a:highlight>
                <a:schemeClr val="lt1"/>
              </a:highlight>
              <a:latin typeface="Georgia"/>
              <a:ea typeface="Georgia"/>
              <a:cs typeface="Georgia"/>
              <a:sym typeface="Georgia"/>
            </a:endParaRPr>
          </a:p>
          <a:p>
            <a:pPr marL="469900" lvl="1" indent="-114300" rtl="0">
              <a:lnSpc>
                <a:spcPct val="115000"/>
              </a:lnSpc>
              <a:spcBef>
                <a:spcPts val="0"/>
              </a:spcBef>
              <a:spcAft>
                <a:spcPts val="0"/>
              </a:spcAft>
              <a:buClr>
                <a:srgbClr val="252525"/>
              </a:buClr>
              <a:buSzPts val="1800"/>
              <a:buFont typeface="Georgia"/>
              <a:buChar char="○"/>
            </a:pPr>
            <a:r>
              <a:rPr lang="en" sz="1800">
                <a:solidFill>
                  <a:srgbClr val="252525"/>
                </a:solidFill>
                <a:highlight>
                  <a:schemeClr val="lt1"/>
                </a:highlight>
                <a:latin typeface="Georgia"/>
                <a:ea typeface="Georgia"/>
                <a:cs typeface="Georgia"/>
                <a:sym typeface="Georgia"/>
              </a:rPr>
              <a:t> A graphical representation of the current data.</a:t>
            </a:r>
            <a:endParaRPr sz="1800">
              <a:solidFill>
                <a:schemeClr val="dk1"/>
              </a:solidFill>
              <a:latin typeface="Georgia"/>
              <a:ea typeface="Georgia"/>
              <a:cs typeface="Georgia"/>
              <a:sym typeface="Georgia"/>
            </a:endParaRPr>
          </a:p>
          <a:p>
            <a:pPr marL="469900" lvl="1" indent="-114300" rtl="0">
              <a:lnSpc>
                <a:spcPct val="115000"/>
              </a:lnSpc>
              <a:spcBef>
                <a:spcPts val="0"/>
              </a:spcBef>
              <a:spcAft>
                <a:spcPts val="0"/>
              </a:spcAft>
              <a:buClr>
                <a:srgbClr val="252525"/>
              </a:buClr>
              <a:buSzPts val="1800"/>
              <a:buFont typeface="Georgia"/>
              <a:buChar char="○"/>
            </a:pPr>
            <a:r>
              <a:rPr lang="en" sz="1800">
                <a:solidFill>
                  <a:srgbClr val="252525"/>
                </a:solidFill>
                <a:highlight>
                  <a:schemeClr val="lt1"/>
                </a:highlight>
                <a:latin typeface="Georgia"/>
                <a:ea typeface="Georgia"/>
                <a:cs typeface="Georgia"/>
                <a:sym typeface="Georgia"/>
              </a:rPr>
              <a:t> Historical trends of key performance indicators (KPIs). </a:t>
            </a:r>
            <a:endParaRPr sz="1800">
              <a:solidFill>
                <a:srgbClr val="252525"/>
              </a:solidFill>
              <a:highlight>
                <a:schemeClr val="lt1"/>
              </a:highlight>
              <a:latin typeface="Georgia"/>
              <a:ea typeface="Georgia"/>
              <a:cs typeface="Georgia"/>
              <a:sym typeface="Georgia"/>
            </a:endParaRPr>
          </a:p>
          <a:p>
            <a:pPr marL="0" lvl="0" indent="0" rtl="0">
              <a:lnSpc>
                <a:spcPct val="115000"/>
              </a:lnSpc>
              <a:spcBef>
                <a:spcPts val="0"/>
              </a:spcBef>
              <a:spcAft>
                <a:spcPts val="0"/>
              </a:spcAft>
              <a:buNone/>
            </a:pPr>
            <a:endParaRPr sz="1800">
              <a:solidFill>
                <a:srgbClr val="252525"/>
              </a:solidFill>
              <a:highlight>
                <a:schemeClr val="lt1"/>
              </a:highlight>
              <a:latin typeface="Georgia"/>
              <a:ea typeface="Georgia"/>
              <a:cs typeface="Georgia"/>
              <a:sym typeface="Georgia"/>
            </a:endParaRPr>
          </a:p>
          <a:p>
            <a:pPr marL="0" lvl="0" indent="0" rtl="0">
              <a:lnSpc>
                <a:spcPct val="115000"/>
              </a:lnSpc>
              <a:spcBef>
                <a:spcPts val="0"/>
              </a:spcBef>
              <a:spcAft>
                <a:spcPts val="0"/>
              </a:spcAft>
              <a:buNone/>
            </a:pPr>
            <a:r>
              <a:rPr lang="en" sz="1800">
                <a:solidFill>
                  <a:srgbClr val="252525"/>
                </a:solidFill>
                <a:highlight>
                  <a:schemeClr val="lt1"/>
                </a:highlight>
                <a:latin typeface="Georgia"/>
                <a:ea typeface="Georgia"/>
                <a:cs typeface="Georgia"/>
                <a:sym typeface="Georgia"/>
              </a:rPr>
              <a:t>Dashboards are often used in a progress report or a deep dive into a specific issue. These may include a collection of powerful Excel formulas to aggregate data and save lookup time. </a:t>
            </a:r>
            <a:endParaRPr sz="1800">
              <a:solidFill>
                <a:schemeClr val="dk1"/>
              </a:solidFill>
              <a:latin typeface="Georgia"/>
              <a:ea typeface="Georgia"/>
              <a:cs typeface="Georgia"/>
              <a:sym typeface="Georgia"/>
            </a:endParaRPr>
          </a:p>
        </p:txBody>
      </p:sp>
      <p:sp>
        <p:nvSpPr>
          <p:cNvPr id="1917" name="Shape 191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DASHBOARDS</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Shape 192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LINE GRAPH ALTERNATIVES</a:t>
            </a:r>
            <a:endParaRPr sz="1000"/>
          </a:p>
        </p:txBody>
      </p:sp>
      <p:pic>
        <p:nvPicPr>
          <p:cNvPr id="1923" name="Shape 1923">
            <a:hlinkClick r:id="rId3"/>
          </p:cNvPr>
          <p:cNvPicPr preferRelativeResize="0"/>
          <p:nvPr/>
        </p:nvPicPr>
        <p:blipFill rotWithShape="1">
          <a:blip r:embed="rId4">
            <a:alphaModFix/>
          </a:blip>
          <a:srcRect/>
          <a:stretch/>
        </p:blipFill>
        <p:spPr>
          <a:xfrm>
            <a:off x="1412354" y="1103400"/>
            <a:ext cx="6319200" cy="3281100"/>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Shape 1928"/>
          <p:cNvSpPr txBox="1">
            <a:spLocks noGrp="1"/>
          </p:cNvSpPr>
          <p:nvPr>
            <p:ph type="body" idx="1"/>
          </p:nvPr>
        </p:nvSpPr>
        <p:spPr>
          <a:xfrm>
            <a:off x="446500" y="1023900"/>
            <a:ext cx="8250900" cy="3924000"/>
          </a:xfrm>
          <a:prstGeom prst="rect">
            <a:avLst/>
          </a:prstGeom>
          <a:noFill/>
          <a:ln>
            <a:noFill/>
          </a:ln>
        </p:spPr>
        <p:txBody>
          <a:bodyPr spcFirstLastPara="1" wrap="square" lIns="0" tIns="0" rIns="0" bIns="0" anchor="t" anchorCtr="0">
            <a:noAutofit/>
          </a:bodyPr>
          <a:lstStyle/>
          <a:p>
            <a:pPr marL="0" lvl="0" indent="0" rtl="0">
              <a:lnSpc>
                <a:spcPct val="120000"/>
              </a:lnSpc>
              <a:spcBef>
                <a:spcPts val="0"/>
              </a:spcBef>
              <a:spcAft>
                <a:spcPts val="0"/>
              </a:spcAft>
              <a:buNone/>
            </a:pPr>
            <a:r>
              <a:rPr lang="en" sz="1800">
                <a:solidFill>
                  <a:srgbClr val="252525"/>
                </a:solidFill>
                <a:highlight>
                  <a:schemeClr val="lt1"/>
                </a:highlight>
                <a:latin typeface="Georgia"/>
                <a:ea typeface="Georgia"/>
                <a:cs typeface="Georgia"/>
                <a:sym typeface="Georgia"/>
              </a:rPr>
              <a:t>Here’s a general workflow to follow when designing a dashboard:</a:t>
            </a:r>
            <a:br>
              <a:rPr lang="en" sz="1800">
                <a:solidFill>
                  <a:srgbClr val="252525"/>
                </a:solidFill>
                <a:highlight>
                  <a:schemeClr val="lt1"/>
                </a:highlight>
                <a:latin typeface="Georgia"/>
                <a:ea typeface="Georgia"/>
                <a:cs typeface="Georgia"/>
                <a:sym typeface="Georgia"/>
              </a:rPr>
            </a:b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Collect requirements. </a:t>
            </a: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Determine the data sets that are necessary to visualize. </a:t>
            </a: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Design visualizations offline.</a:t>
            </a: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Get approval and feedback from all parties. </a:t>
            </a: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Clean and QA data. </a:t>
            </a:r>
            <a:endParaRPr sz="1800">
              <a:solidFill>
                <a:srgbClr val="252525"/>
              </a:solidFill>
              <a:highlight>
                <a:schemeClr val="lt1"/>
              </a:highlight>
              <a:latin typeface="Georgia"/>
              <a:ea typeface="Georgia"/>
              <a:cs typeface="Georgia"/>
              <a:sym typeface="Georgia"/>
            </a:endParaRPr>
          </a:p>
          <a:p>
            <a:pPr marL="457200" lvl="0" indent="-342900" rtl="0">
              <a:lnSpc>
                <a:spcPct val="120000"/>
              </a:lnSpc>
              <a:spcBef>
                <a:spcPts val="0"/>
              </a:spcBef>
              <a:spcAft>
                <a:spcPts val="0"/>
              </a:spcAft>
              <a:buClr>
                <a:srgbClr val="252525"/>
              </a:buClr>
              <a:buSzPts val="1800"/>
              <a:buFont typeface="Georgia"/>
              <a:buAutoNum type="arabicPeriod"/>
            </a:pPr>
            <a:r>
              <a:rPr lang="en" sz="1800">
                <a:solidFill>
                  <a:srgbClr val="252525"/>
                </a:solidFill>
                <a:highlight>
                  <a:schemeClr val="lt1"/>
                </a:highlight>
                <a:latin typeface="Georgia"/>
                <a:ea typeface="Georgia"/>
                <a:cs typeface="Georgia"/>
                <a:sym typeface="Georgia"/>
              </a:rPr>
              <a:t>Create visualizations.</a:t>
            </a:r>
            <a:endParaRPr sz="1800">
              <a:solidFill>
                <a:srgbClr val="252525"/>
              </a:solidFill>
              <a:highlight>
                <a:schemeClr val="lt1"/>
              </a:highlight>
              <a:latin typeface="Georgia"/>
              <a:ea typeface="Georgia"/>
              <a:cs typeface="Georgia"/>
              <a:sym typeface="Georgia"/>
            </a:endParaRPr>
          </a:p>
          <a:p>
            <a:pPr marL="0" lvl="0" indent="0" rtl="0">
              <a:lnSpc>
                <a:spcPct val="120000"/>
              </a:lnSpc>
              <a:spcBef>
                <a:spcPts val="0"/>
              </a:spcBef>
              <a:spcAft>
                <a:spcPts val="0"/>
              </a:spcAft>
              <a:buNone/>
            </a:pPr>
            <a:endParaRPr sz="1800">
              <a:solidFill>
                <a:srgbClr val="252525"/>
              </a:solidFill>
              <a:highlight>
                <a:schemeClr val="lt1"/>
              </a:highlight>
              <a:latin typeface="Georgia"/>
              <a:ea typeface="Georgia"/>
              <a:cs typeface="Georgia"/>
              <a:sym typeface="Georgia"/>
            </a:endParaRPr>
          </a:p>
          <a:p>
            <a:pPr marL="0" lvl="0" indent="0" rtl="0">
              <a:lnSpc>
                <a:spcPct val="120000"/>
              </a:lnSpc>
              <a:spcBef>
                <a:spcPts val="0"/>
              </a:spcBef>
              <a:spcAft>
                <a:spcPts val="0"/>
              </a:spcAft>
              <a:buNone/>
            </a:pPr>
            <a:endParaRPr sz="1800">
              <a:solidFill>
                <a:schemeClr val="dk1"/>
              </a:solidFill>
              <a:latin typeface="Georgia"/>
              <a:ea typeface="Georgia"/>
              <a:cs typeface="Georgia"/>
              <a:sym typeface="Georgia"/>
            </a:endParaRPr>
          </a:p>
        </p:txBody>
      </p:sp>
      <p:sp>
        <p:nvSpPr>
          <p:cNvPr id="1929" name="Shape 192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DASHBOARD DESIGN</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Shape 193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DASHBOARD DESIGN</a:t>
            </a:r>
            <a:endParaRPr sz="1000"/>
          </a:p>
        </p:txBody>
      </p:sp>
      <p:pic>
        <p:nvPicPr>
          <p:cNvPr id="1935" name="Shape 1935" descr="Image result for excel dashboard"/>
          <p:cNvPicPr preferRelativeResize="0"/>
          <p:nvPr/>
        </p:nvPicPr>
        <p:blipFill rotWithShape="1">
          <a:blip r:embed="rId3">
            <a:alphaModFix/>
          </a:blip>
          <a:srcRect/>
          <a:stretch/>
        </p:blipFill>
        <p:spPr>
          <a:xfrm>
            <a:off x="1898500" y="1912400"/>
            <a:ext cx="5300400" cy="2981700"/>
          </a:xfrm>
          <a:prstGeom prst="rect">
            <a:avLst/>
          </a:prstGeom>
          <a:noFill/>
          <a:ln>
            <a:noFill/>
          </a:ln>
          <a:effectLst>
            <a:outerShdw blurRad="50800" dist="38100" dir="2700000" algn="tl" rotWithShape="0">
              <a:srgbClr val="000000">
                <a:alpha val="40000"/>
              </a:srgbClr>
            </a:outerShdw>
          </a:effectLst>
        </p:spPr>
      </p:pic>
      <p:sp>
        <p:nvSpPr>
          <p:cNvPr id="1936" name="Shape 1936"/>
          <p:cNvSpPr txBox="1">
            <a:spLocks noGrp="1"/>
          </p:cNvSpPr>
          <p:nvPr>
            <p:ph type="body" idx="1"/>
          </p:nvPr>
        </p:nvSpPr>
        <p:spPr>
          <a:xfrm>
            <a:off x="446500" y="751252"/>
            <a:ext cx="8204400" cy="92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Align your dashboards to their audience — emphasize relevance. </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Design your dashboards to emphasize key takeaways.</a:t>
            </a:r>
            <a:endParaRPr sz="1800">
              <a:solidFill>
                <a:srgbClr val="252525"/>
              </a:solidFill>
              <a:highlight>
                <a:schemeClr val="lt1"/>
              </a:highlight>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Shape 1941"/>
          <p:cNvSpPr/>
          <p:nvPr/>
        </p:nvSpPr>
        <p:spPr>
          <a:xfrm>
            <a:off x="446471" y="518825"/>
            <a:ext cx="7535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DESIGNING A DASHBOARD: </a:t>
            </a:r>
            <a:r>
              <a:rPr lang="en" sz="2300" b="1">
                <a:solidFill>
                  <a:schemeClr val="dk1"/>
                </a:solidFill>
                <a:latin typeface="Oswald"/>
                <a:ea typeface="Oswald"/>
                <a:cs typeface="Oswald"/>
                <a:sym typeface="Oswald"/>
              </a:rPr>
              <a:t>QUESTIONS TO ASK</a:t>
            </a:r>
            <a:endParaRPr sz="1000"/>
          </a:p>
        </p:txBody>
      </p:sp>
      <p:sp>
        <p:nvSpPr>
          <p:cNvPr id="1942" name="Shape 1942"/>
          <p:cNvSpPr txBox="1">
            <a:spLocks noGrp="1"/>
          </p:cNvSpPr>
          <p:nvPr>
            <p:ph type="body" idx="1"/>
          </p:nvPr>
        </p:nvSpPr>
        <p:spPr>
          <a:xfrm>
            <a:off x="446500" y="751252"/>
            <a:ext cx="8204400" cy="92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800" i="0" u="none" strike="noStrike" cap="none">
              <a:solidFill>
                <a:srgbClr val="000000"/>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Are we trying to answer specific questions or monitor different events?</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What is the root or key cause(s) of our question/problem?</a:t>
            </a:r>
            <a:endParaRPr sz="1800">
              <a:solidFill>
                <a:schemeClr val="dk1"/>
              </a:solidFill>
              <a:latin typeface="Georgia"/>
              <a:ea typeface="Georgia"/>
              <a:cs typeface="Georgia"/>
              <a:sym typeface="Georgia"/>
            </a:endParaRPr>
          </a:p>
        </p:txBody>
      </p:sp>
      <p:pic>
        <p:nvPicPr>
          <p:cNvPr id="1943" name="Shape 1943"/>
          <p:cNvPicPr preferRelativeResize="0"/>
          <p:nvPr/>
        </p:nvPicPr>
        <p:blipFill>
          <a:blip r:embed="rId3">
            <a:alphaModFix/>
          </a:blip>
          <a:stretch>
            <a:fillRect/>
          </a:stretch>
        </p:blipFill>
        <p:spPr>
          <a:xfrm>
            <a:off x="1593263" y="1932575"/>
            <a:ext cx="5910875" cy="29156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Shape 1948"/>
          <p:cNvSpPr/>
          <p:nvPr/>
        </p:nvSpPr>
        <p:spPr>
          <a:xfrm>
            <a:off x="446471" y="518825"/>
            <a:ext cx="7535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DESIGNING A DASHBOARD: BEST PRACTICES</a:t>
            </a:r>
            <a:endParaRPr sz="1000"/>
          </a:p>
        </p:txBody>
      </p:sp>
      <p:sp>
        <p:nvSpPr>
          <p:cNvPr id="1949" name="Shape 1949"/>
          <p:cNvSpPr txBox="1">
            <a:spLocks noGrp="1"/>
          </p:cNvSpPr>
          <p:nvPr>
            <p:ph type="body" idx="1"/>
          </p:nvPr>
        </p:nvSpPr>
        <p:spPr>
          <a:xfrm>
            <a:off x="446500" y="751252"/>
            <a:ext cx="8204400" cy="92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a:p>
            <a:pPr marL="0" lvl="0" indent="0" rtl="0">
              <a:lnSpc>
                <a:spcPct val="120000"/>
              </a:lnSpc>
              <a:spcBef>
                <a:spcPts val="0"/>
              </a:spcBef>
              <a:spcAft>
                <a:spcPts val="0"/>
              </a:spcAft>
              <a:buNone/>
            </a:pPr>
            <a:r>
              <a:rPr lang="en" sz="1800">
                <a:solidFill>
                  <a:schemeClr val="dk1"/>
                </a:solidFill>
                <a:latin typeface="Georgia"/>
                <a:ea typeface="Georgia"/>
                <a:cs typeface="Georgia"/>
                <a:sym typeface="Georgia"/>
              </a:rPr>
              <a:t>When designing your dashboard, use the following checklist:</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Do my dashboard visualizations answer relevant business questions?</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Does my dashboard layout draw attention to my main ideas?</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Have I labeled and titled my data? </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Are my top metrics prominently displayed?</a:t>
            </a:r>
            <a:endParaRPr sz="1800">
              <a:solidFill>
                <a:schemeClr val="dk1"/>
              </a:solidFill>
              <a:latin typeface="Georgia"/>
              <a:ea typeface="Georgia"/>
              <a:cs typeface="Georgia"/>
              <a:sym typeface="Georgia"/>
            </a:endParaRPr>
          </a:p>
          <a:p>
            <a:pPr marL="139700" lvl="0" indent="-1270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Did I include a legend that clearly indicates all elements shown?</a:t>
            </a:r>
            <a:endParaRPr sz="1800">
              <a:solidFill>
                <a:schemeClr val="dk1"/>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Shape 1954"/>
          <p:cNvSpPr/>
          <p:nvPr/>
        </p:nvSpPr>
        <p:spPr>
          <a:xfrm>
            <a:off x="446471" y="518825"/>
            <a:ext cx="7535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DESIGNING A DASHBOARD: BEST PRACTICES</a:t>
            </a:r>
            <a:endParaRPr sz="1000">
              <a:solidFill>
                <a:schemeClr val="dk1"/>
              </a:solidFill>
            </a:endParaRPr>
          </a:p>
          <a:p>
            <a:pPr marL="0" marR="0" lvl="0" indent="0" algn="l" rtl="0">
              <a:lnSpc>
                <a:spcPct val="100000"/>
              </a:lnSpc>
              <a:spcBef>
                <a:spcPts val="0"/>
              </a:spcBef>
              <a:spcAft>
                <a:spcPts val="0"/>
              </a:spcAft>
              <a:buClr>
                <a:srgbClr val="000000"/>
              </a:buClr>
              <a:buFont typeface="Oswald"/>
              <a:buNone/>
            </a:pPr>
            <a:endParaRPr sz="2300" b="1">
              <a:latin typeface="Oswald"/>
              <a:ea typeface="Oswald"/>
              <a:cs typeface="Oswald"/>
              <a:sym typeface="Oswald"/>
            </a:endParaRPr>
          </a:p>
        </p:txBody>
      </p:sp>
      <p:pic>
        <p:nvPicPr>
          <p:cNvPr id="1955" name="Shape 1955"/>
          <p:cNvPicPr preferRelativeResize="0"/>
          <p:nvPr/>
        </p:nvPicPr>
        <p:blipFill rotWithShape="1">
          <a:blip r:embed="rId3">
            <a:alphaModFix/>
          </a:blip>
          <a:srcRect t="11613"/>
          <a:stretch/>
        </p:blipFill>
        <p:spPr>
          <a:xfrm>
            <a:off x="1202550" y="1036625"/>
            <a:ext cx="6738900" cy="3635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Shape 1960"/>
          <p:cNvSpPr txBox="1">
            <a:spLocks noGrp="1"/>
          </p:cNvSpPr>
          <p:nvPr>
            <p:ph type="body" idx="1"/>
          </p:nvPr>
        </p:nvSpPr>
        <p:spPr>
          <a:xfrm>
            <a:off x="446500" y="1073425"/>
            <a:ext cx="8250900" cy="3611377"/>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None/>
            </a:pPr>
            <a:r>
              <a:rPr lang="en" sz="1600" dirty="0">
                <a:solidFill>
                  <a:schemeClr val="dk1"/>
                </a:solidFill>
                <a:latin typeface="Georgia"/>
                <a:ea typeface="Georgia"/>
                <a:cs typeface="Georgia"/>
                <a:sym typeface="Georgia"/>
              </a:rPr>
              <a:t>Make sure your dashboard is </a:t>
            </a:r>
            <a:r>
              <a:rPr lang="en" sz="1600" i="1" dirty="0">
                <a:solidFill>
                  <a:schemeClr val="dk1"/>
                </a:solidFill>
                <a:latin typeface="Georgia"/>
                <a:ea typeface="Georgia"/>
                <a:cs typeface="Georgia"/>
                <a:sym typeface="Georgia"/>
              </a:rPr>
              <a:t>easily navigable</a:t>
            </a:r>
            <a:r>
              <a:rPr lang="en" sz="1600" dirty="0">
                <a:solidFill>
                  <a:schemeClr val="dk1"/>
                </a:solidFill>
                <a:latin typeface="Georgia"/>
                <a:ea typeface="Georgia"/>
                <a:cs typeface="Georgia"/>
                <a:sym typeface="Georgia"/>
              </a:rPr>
              <a:t>. A best practice for this is to separate your data into three different tabs: </a:t>
            </a:r>
            <a:br>
              <a:rPr lang="en" sz="1600" dirty="0">
                <a:solidFill>
                  <a:schemeClr val="dk1"/>
                </a:solidFill>
                <a:latin typeface="Georgia"/>
                <a:ea typeface="Georgia"/>
                <a:cs typeface="Georgia"/>
                <a:sym typeface="Georgia"/>
              </a:rPr>
            </a:br>
            <a:endParaRPr sz="1600" dirty="0">
              <a:solidFill>
                <a:schemeClr val="dk1"/>
              </a:solidFill>
              <a:latin typeface="Georgia"/>
              <a:ea typeface="Georgia"/>
              <a:cs typeface="Georgia"/>
              <a:sym typeface="Georgia"/>
            </a:endParaRPr>
          </a:p>
          <a:p>
            <a:pPr marL="457200" lvl="0" indent="-330200" rtl="0">
              <a:lnSpc>
                <a:spcPct val="115000"/>
              </a:lnSpc>
              <a:spcBef>
                <a:spcPts val="0"/>
              </a:spcBef>
              <a:spcAft>
                <a:spcPts val="0"/>
              </a:spcAft>
              <a:buClr>
                <a:schemeClr val="dk1"/>
              </a:buClr>
              <a:buSzPts val="1600"/>
              <a:buFont typeface="Georgia"/>
              <a:buAutoNum type="arabicPeriod"/>
            </a:pPr>
            <a:r>
              <a:rPr lang="en" sz="1600" b="1" dirty="0">
                <a:solidFill>
                  <a:schemeClr val="dk1"/>
                </a:solidFill>
                <a:latin typeface="Georgia"/>
                <a:ea typeface="Georgia"/>
                <a:cs typeface="Georgia"/>
                <a:sym typeface="Georgia"/>
              </a:rPr>
              <a:t>Presentation</a:t>
            </a:r>
            <a:r>
              <a:rPr lang="en" sz="1600" dirty="0">
                <a:solidFill>
                  <a:schemeClr val="dk1"/>
                </a:solidFill>
                <a:latin typeface="Georgia"/>
                <a:ea typeface="Georgia"/>
                <a:cs typeface="Georgia"/>
                <a:sym typeface="Georgia"/>
              </a:rPr>
              <a:t>: Your first tab should contain all of your charts, graphs, and conditionally formatted tables. These should display the results from your Analysis tab.</a:t>
            </a:r>
            <a:br>
              <a:rPr lang="en" sz="1600" dirty="0">
                <a:solidFill>
                  <a:schemeClr val="dk1"/>
                </a:solidFill>
                <a:latin typeface="Georgia"/>
                <a:ea typeface="Georgia"/>
                <a:cs typeface="Georgia"/>
                <a:sym typeface="Georgia"/>
              </a:rPr>
            </a:br>
            <a:endParaRPr sz="1600" b="1" dirty="0">
              <a:solidFill>
                <a:schemeClr val="dk1"/>
              </a:solidFill>
              <a:latin typeface="Georgia"/>
              <a:ea typeface="Georgia"/>
              <a:cs typeface="Georgia"/>
              <a:sym typeface="Georgia"/>
            </a:endParaRPr>
          </a:p>
          <a:p>
            <a:pPr marL="457200" lvl="0" indent="-330200" rtl="0">
              <a:lnSpc>
                <a:spcPct val="115000"/>
              </a:lnSpc>
              <a:spcBef>
                <a:spcPts val="0"/>
              </a:spcBef>
              <a:spcAft>
                <a:spcPts val="0"/>
              </a:spcAft>
              <a:buClr>
                <a:schemeClr val="dk1"/>
              </a:buClr>
              <a:buSzPts val="1600"/>
              <a:buFont typeface="Georgia"/>
              <a:buAutoNum type="arabicPeriod"/>
            </a:pPr>
            <a:r>
              <a:rPr lang="en" sz="1600" b="1" dirty="0">
                <a:solidFill>
                  <a:schemeClr val="dk1"/>
                </a:solidFill>
                <a:latin typeface="Georgia"/>
                <a:ea typeface="Georgia"/>
                <a:cs typeface="Georgia"/>
                <a:sym typeface="Georgia"/>
              </a:rPr>
              <a:t>Analysis</a:t>
            </a:r>
            <a:r>
              <a:rPr lang="en" sz="1600" dirty="0">
                <a:solidFill>
                  <a:schemeClr val="dk1"/>
                </a:solidFill>
                <a:latin typeface="Georgia"/>
                <a:ea typeface="Georgia"/>
                <a:cs typeface="Georgia"/>
                <a:sym typeface="Georgia"/>
              </a:rPr>
              <a:t>: This tab contains all of the tools and formulas used for your analysis, including aggregations and PivotTables that pull from your Data tab.</a:t>
            </a:r>
            <a:br>
              <a:rPr lang="en" sz="1600" dirty="0">
                <a:solidFill>
                  <a:schemeClr val="dk1"/>
                </a:solidFill>
                <a:latin typeface="Georgia"/>
                <a:ea typeface="Georgia"/>
                <a:cs typeface="Georgia"/>
                <a:sym typeface="Georgia"/>
              </a:rPr>
            </a:br>
            <a:endParaRPr sz="1600" b="1" dirty="0">
              <a:solidFill>
                <a:schemeClr val="dk1"/>
              </a:solidFill>
              <a:latin typeface="Georgia"/>
              <a:ea typeface="Georgia"/>
              <a:cs typeface="Georgia"/>
              <a:sym typeface="Georgia"/>
            </a:endParaRPr>
          </a:p>
          <a:p>
            <a:pPr marL="457200" lvl="0" indent="-330200" rtl="0">
              <a:lnSpc>
                <a:spcPct val="115000"/>
              </a:lnSpc>
              <a:spcBef>
                <a:spcPts val="0"/>
              </a:spcBef>
              <a:spcAft>
                <a:spcPts val="0"/>
              </a:spcAft>
              <a:buClr>
                <a:schemeClr val="dk1"/>
              </a:buClr>
              <a:buSzPts val="1600"/>
              <a:buFont typeface="Georgia"/>
              <a:buAutoNum type="arabicPeriod"/>
            </a:pPr>
            <a:r>
              <a:rPr lang="en" sz="1600" b="1" dirty="0">
                <a:solidFill>
                  <a:schemeClr val="dk1"/>
                </a:solidFill>
                <a:latin typeface="Georgia"/>
                <a:ea typeface="Georgia"/>
                <a:cs typeface="Georgia"/>
                <a:sym typeface="Georgia"/>
              </a:rPr>
              <a:t>Data</a:t>
            </a:r>
            <a:r>
              <a:rPr lang="en" sz="1600" dirty="0">
                <a:solidFill>
                  <a:schemeClr val="dk1"/>
                </a:solidFill>
                <a:latin typeface="Georgia"/>
                <a:ea typeface="Georgia"/>
                <a:cs typeface="Georgia"/>
                <a:sym typeface="Georgia"/>
              </a:rPr>
              <a:t>: This tab should contain all of the raw data used for your analysis. This allows for quick edits or additions and ensures you can continue to use this dashboard over time. </a:t>
            </a:r>
            <a:endParaRPr sz="1600" dirty="0">
              <a:solidFill>
                <a:schemeClr val="dk1"/>
              </a:solidFill>
              <a:latin typeface="Georgia"/>
              <a:ea typeface="Georgia"/>
              <a:cs typeface="Georgia"/>
              <a:sym typeface="Georgia"/>
            </a:endParaRPr>
          </a:p>
        </p:txBody>
      </p:sp>
      <p:sp>
        <p:nvSpPr>
          <p:cNvPr id="1961" name="Shape 1961"/>
          <p:cNvSpPr/>
          <p:nvPr/>
        </p:nvSpPr>
        <p:spPr>
          <a:xfrm>
            <a:off x="446500" y="458698"/>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dirty="0">
                <a:solidFill>
                  <a:schemeClr val="dk1"/>
                </a:solidFill>
                <a:latin typeface="Oswald"/>
                <a:ea typeface="Oswald"/>
                <a:cs typeface="Oswald"/>
                <a:sym typeface="Oswald"/>
              </a:rPr>
              <a:t>DESIGNING DASHBOARDS: BEST PRACTICES </a:t>
            </a:r>
            <a:endParaRPr sz="2300" b="1" dirty="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Shape 1672"/>
          <p:cNvSpPr/>
          <p:nvPr/>
        </p:nvSpPr>
        <p:spPr>
          <a:xfrm>
            <a:off x="446484" y="998779"/>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a:solidFill>
                  <a:srgbClr val="FFFFFF"/>
                </a:solidFill>
                <a:latin typeface="Oswald"/>
                <a:ea typeface="Oswald"/>
                <a:cs typeface="Oswald"/>
                <a:sym typeface="Oswald"/>
              </a:rPr>
              <a:t>INTRODUCTION:</a:t>
            </a:r>
            <a:br>
              <a:rPr lang="en" sz="5600" b="1">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BRIEF HISTORY OF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VISUAL </a:t>
            </a:r>
            <a:r>
              <a:rPr lang="en" sz="5600" b="1">
                <a:solidFill>
                  <a:srgbClr val="FFFFFF"/>
                </a:solidFill>
                <a:latin typeface="Oswald"/>
                <a:ea typeface="Oswald"/>
                <a:cs typeface="Oswald"/>
                <a:sym typeface="Oswald"/>
              </a:rPr>
              <a:t>ANALYTICS</a:t>
            </a:r>
            <a:endParaRPr sz="1000"/>
          </a:p>
        </p:txBody>
      </p:sp>
      <p:sp>
        <p:nvSpPr>
          <p:cNvPr id="1673" name="Shape 167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VISUALIZATION HISTORY</a:t>
            </a:r>
            <a:endParaRPr sz="2300" b="1" i="0" u="none" strike="noStrike" cap="none">
              <a:solidFill>
                <a:srgbClr val="7F7F7F"/>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Shape 1966"/>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p:txBody>
      </p:sp>
      <p:sp>
        <p:nvSpPr>
          <p:cNvPr id="1967" name="Shape 1967"/>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INDEPENDENT PRACTICE: </a:t>
            </a:r>
            <a:r>
              <a:rPr lang="en" sz="5600" b="1">
                <a:solidFill>
                  <a:srgbClr val="FFFFFF"/>
                </a:solidFill>
                <a:latin typeface="Oswald"/>
                <a:ea typeface="Oswald"/>
                <a:cs typeface="Oswald"/>
                <a:sym typeface="Oswald"/>
              </a:rPr>
              <a:t>CREATING VISUALIZATIONS</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pic>
        <p:nvPicPr>
          <p:cNvPr id="1972" name="Shape 1972"/>
          <p:cNvPicPr preferRelativeResize="0"/>
          <p:nvPr/>
        </p:nvPicPr>
        <p:blipFill rotWithShape="1">
          <a:blip r:embed="rId3">
            <a:alphaModFix/>
          </a:blip>
          <a:srcRect/>
          <a:stretch/>
        </p:blipFill>
        <p:spPr>
          <a:xfrm>
            <a:off x="749953" y="2184183"/>
            <a:ext cx="669600" cy="669600"/>
          </a:xfrm>
          <a:prstGeom prst="rect">
            <a:avLst/>
          </a:prstGeom>
          <a:noFill/>
          <a:ln>
            <a:noFill/>
          </a:ln>
        </p:spPr>
      </p:pic>
      <p:sp>
        <p:nvSpPr>
          <p:cNvPr id="1973" name="Shape 1973"/>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EXERCISE</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1974" name="Shape 1974"/>
          <p:cNvSpPr/>
          <p:nvPr/>
        </p:nvSpPr>
        <p:spPr>
          <a:xfrm>
            <a:off x="2082287" y="1566723"/>
            <a:ext cx="5315100" cy="1758600"/>
          </a:xfrm>
          <a:prstGeom prst="rect">
            <a:avLst/>
          </a:prstGeom>
          <a:noFill/>
          <a:ln>
            <a:noFill/>
          </a:ln>
        </p:spPr>
        <p:txBody>
          <a:bodyPr spcFirstLastPara="1" wrap="square" lIns="35750" tIns="35750" rIns="35750" bIns="35750" anchor="ctr" anchorCtr="0">
            <a:noAutofit/>
          </a:bodyPr>
          <a:lstStyle/>
          <a:p>
            <a:pPr marL="317500" marR="0" lvl="0" indent="-234950" algn="l" rtl="0">
              <a:lnSpc>
                <a:spcPct val="100000"/>
              </a:lnSpc>
              <a:spcBef>
                <a:spcPts val="0"/>
              </a:spcBef>
              <a:spcAft>
                <a:spcPts val="0"/>
              </a:spcAft>
              <a:buClr>
                <a:schemeClr val="dk1"/>
              </a:buClr>
              <a:buSzPts val="1300"/>
              <a:buFont typeface="Georgia"/>
              <a:buAutoNum type="arabicPeriod"/>
            </a:pPr>
            <a:r>
              <a:rPr lang="en" sz="1300" b="0" i="0" u="none" strike="noStrike" cap="none">
                <a:solidFill>
                  <a:schemeClr val="dk1"/>
                </a:solidFill>
                <a:latin typeface="Georgia"/>
                <a:ea typeface="Georgia"/>
                <a:cs typeface="Georgia"/>
                <a:sym typeface="Georgia"/>
              </a:rPr>
              <a:t>Open </a:t>
            </a:r>
            <a:r>
              <a:rPr lang="en" sz="1300">
                <a:solidFill>
                  <a:schemeClr val="dk1"/>
                </a:solidFill>
                <a:latin typeface="Georgia"/>
                <a:ea typeface="Georgia"/>
                <a:cs typeface="Georgia"/>
                <a:sym typeface="Georgia"/>
              </a:rPr>
              <a:t>AN_lesson_5_independent_practice</a:t>
            </a:r>
            <a:r>
              <a:rPr lang="en" sz="1300" b="0" i="0" u="none" strike="noStrike" cap="none">
                <a:solidFill>
                  <a:schemeClr val="dk1"/>
                </a:solidFill>
                <a:latin typeface="Georgia"/>
                <a:ea typeface="Georgia"/>
                <a:cs typeface="Georgia"/>
                <a:sym typeface="Georgia"/>
              </a:rPr>
              <a:t>.xlsx.</a:t>
            </a:r>
            <a:endParaRPr sz="1000"/>
          </a:p>
          <a:p>
            <a:pPr marL="317500" marR="0" lvl="0" indent="-234950" algn="l" rtl="0">
              <a:lnSpc>
                <a:spcPct val="100000"/>
              </a:lnSpc>
              <a:spcBef>
                <a:spcPts val="0"/>
              </a:spcBef>
              <a:spcAft>
                <a:spcPts val="0"/>
              </a:spcAft>
              <a:buClr>
                <a:schemeClr val="dk1"/>
              </a:buClr>
              <a:buSzPts val="1300"/>
              <a:buFont typeface="Georgia"/>
              <a:buAutoNum type="arabicPeriod"/>
            </a:pPr>
            <a:r>
              <a:rPr lang="en" sz="1300" b="0" i="0" u="none" strike="noStrike" cap="none">
                <a:solidFill>
                  <a:schemeClr val="dk1"/>
                </a:solidFill>
                <a:latin typeface="Georgia"/>
                <a:ea typeface="Georgia"/>
                <a:cs typeface="Georgia"/>
                <a:sym typeface="Georgia"/>
              </a:rPr>
              <a:t>Based on your experience, choose </a:t>
            </a:r>
            <a:r>
              <a:rPr lang="en" sz="1300">
                <a:solidFill>
                  <a:schemeClr val="dk1"/>
                </a:solidFill>
                <a:latin typeface="Georgia"/>
                <a:ea typeface="Georgia"/>
                <a:cs typeface="Georgia"/>
                <a:sym typeface="Georgia"/>
              </a:rPr>
              <a:t>to complete </a:t>
            </a:r>
            <a:r>
              <a:rPr lang="en" sz="1300" b="0" i="0" u="none" strike="noStrike" cap="none">
                <a:solidFill>
                  <a:schemeClr val="dk1"/>
                </a:solidFill>
                <a:latin typeface="Georgia"/>
                <a:ea typeface="Georgia"/>
                <a:cs typeface="Georgia"/>
                <a:sym typeface="Georgia"/>
              </a:rPr>
              <a:t>either the BASE or STRETCH tab (</a:t>
            </a:r>
            <a:r>
              <a:rPr lang="en" sz="1300">
                <a:solidFill>
                  <a:schemeClr val="dk1"/>
                </a:solidFill>
                <a:latin typeface="Georgia"/>
                <a:ea typeface="Georgia"/>
                <a:cs typeface="Georgia"/>
                <a:sym typeface="Georgia"/>
              </a:rPr>
              <a:t>40</a:t>
            </a:r>
            <a:r>
              <a:rPr lang="en" sz="1300" b="0" i="0" u="none" strike="noStrike" cap="none">
                <a:solidFill>
                  <a:schemeClr val="dk1"/>
                </a:solidFill>
                <a:latin typeface="Georgia"/>
                <a:ea typeface="Georgia"/>
                <a:cs typeface="Georgia"/>
                <a:sym typeface="Georgia"/>
              </a:rPr>
              <a:t> min).</a:t>
            </a:r>
            <a:endParaRPr sz="1000"/>
          </a:p>
          <a:p>
            <a:pPr marL="0" marR="0" lvl="0" indent="0" algn="l" rtl="0">
              <a:lnSpc>
                <a:spcPct val="100000"/>
              </a:lnSpc>
              <a:spcBef>
                <a:spcPts val="0"/>
              </a:spcBef>
              <a:spcAft>
                <a:spcPts val="0"/>
              </a:spcAft>
              <a:buClr>
                <a:srgbClr val="000000"/>
              </a:buClr>
              <a:buFont typeface="Arial"/>
              <a:buNone/>
            </a:pPr>
            <a:endParaRPr sz="13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Font typeface="Georgia"/>
              <a:buNone/>
            </a:pPr>
            <a:r>
              <a:rPr lang="en" sz="1300" b="0" i="0" u="none" strike="noStrike" cap="none">
                <a:solidFill>
                  <a:schemeClr val="dk1"/>
                </a:solidFill>
                <a:latin typeface="Georgia"/>
                <a:ea typeface="Georgia"/>
                <a:cs typeface="Georgia"/>
                <a:sym typeface="Georgia"/>
              </a:rPr>
              <a:t>You may work with a partner, checking in with each other after answering each question.</a:t>
            </a:r>
            <a:endParaRPr sz="1000"/>
          </a:p>
        </p:txBody>
      </p:sp>
      <p:sp>
        <p:nvSpPr>
          <p:cNvPr id="1975" name="Shape 1975"/>
          <p:cNvSpPr/>
          <p:nvPr/>
        </p:nvSpPr>
        <p:spPr>
          <a:xfrm>
            <a:off x="2146475" y="4079825"/>
            <a:ext cx="6517200" cy="232500"/>
          </a:xfrm>
          <a:prstGeom prst="rect">
            <a:avLst/>
          </a:prstGeom>
          <a:noFill/>
          <a:ln>
            <a:noFill/>
          </a:ln>
        </p:spPr>
        <p:txBody>
          <a:bodyPr spcFirstLastPara="1" wrap="square" lIns="35750" tIns="35750" rIns="35750" bIns="35750" anchor="ctr" anchorCtr="0">
            <a:noAutofit/>
          </a:bodyPr>
          <a:lstStyle/>
          <a:p>
            <a:pPr marL="0" marR="0" lvl="0" indent="0" algn="l" rtl="0">
              <a:lnSpc>
                <a:spcPct val="100000"/>
              </a:lnSpc>
              <a:spcBef>
                <a:spcPts val="0"/>
              </a:spcBef>
              <a:spcAft>
                <a:spcPts val="0"/>
              </a:spcAft>
              <a:buClr>
                <a:schemeClr val="dk1"/>
              </a:buClr>
              <a:buFont typeface="Georgia"/>
              <a:buNone/>
            </a:pPr>
            <a:r>
              <a:rPr lang="en" sz="1300" b="0" i="0" u="none" strike="noStrike" cap="none">
                <a:solidFill>
                  <a:schemeClr val="dk1"/>
                </a:solidFill>
                <a:latin typeface="Georgia"/>
                <a:ea typeface="Georgia"/>
                <a:cs typeface="Georgia"/>
                <a:sym typeface="Georgia"/>
              </a:rPr>
              <a:t>Complete the BASE or STRETCH tab </a:t>
            </a:r>
            <a:r>
              <a:rPr lang="en" sz="1300">
                <a:solidFill>
                  <a:schemeClr val="dk1"/>
                </a:solidFill>
                <a:latin typeface="Georgia"/>
                <a:ea typeface="Georgia"/>
                <a:cs typeface="Georgia"/>
                <a:sym typeface="Georgia"/>
              </a:rPr>
              <a:t>from</a:t>
            </a:r>
            <a:r>
              <a:rPr lang="en" sz="1300" b="0" i="0" u="none" strike="noStrike" cap="none">
                <a:solidFill>
                  <a:schemeClr val="dk1"/>
                </a:solidFill>
                <a:latin typeface="Georgia"/>
                <a:ea typeface="Georgia"/>
                <a:cs typeface="Georgia"/>
                <a:sym typeface="Georgia"/>
              </a:rPr>
              <a:t> </a:t>
            </a:r>
            <a:r>
              <a:rPr lang="en" sz="1300">
                <a:solidFill>
                  <a:schemeClr val="dk1"/>
                </a:solidFill>
                <a:latin typeface="Georgia"/>
                <a:ea typeface="Georgia"/>
                <a:cs typeface="Georgia"/>
                <a:sym typeface="Georgia"/>
              </a:rPr>
              <a:t>AN_lesson_5_independent_practice.xlsx</a:t>
            </a:r>
            <a:r>
              <a:rPr lang="en" sz="1300" b="0" i="0" u="none" strike="noStrike" cap="none">
                <a:solidFill>
                  <a:schemeClr val="dk1"/>
                </a:solidFill>
                <a:latin typeface="Georgia"/>
                <a:ea typeface="Georgia"/>
                <a:cs typeface="Georgia"/>
                <a:sym typeface="Georgia"/>
              </a:rPr>
              <a:t>. </a:t>
            </a:r>
            <a:endParaRPr sz="1000"/>
          </a:p>
        </p:txBody>
      </p:sp>
      <p:sp>
        <p:nvSpPr>
          <p:cNvPr id="1976" name="Shape 1976"/>
          <p:cNvSpPr/>
          <p:nvPr/>
        </p:nvSpPr>
        <p:spPr>
          <a:xfrm>
            <a:off x="2102203" y="380323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DELIVERABLE</a:t>
            </a:r>
            <a:endParaRPr sz="1000"/>
          </a:p>
        </p:txBody>
      </p:sp>
      <p:sp>
        <p:nvSpPr>
          <p:cNvPr id="1977" name="Shape 1977"/>
          <p:cNvSpPr/>
          <p:nvPr/>
        </p:nvSpPr>
        <p:spPr>
          <a:xfrm>
            <a:off x="2102203" y="125102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DIRECTIONS</a:t>
            </a:r>
            <a:endParaRPr sz="1000"/>
          </a:p>
        </p:txBody>
      </p:sp>
      <p:cxnSp>
        <p:nvCxnSpPr>
          <p:cNvPr id="1978" name="Shape 1978"/>
          <p:cNvCxnSpPr/>
          <p:nvPr/>
        </p:nvCxnSpPr>
        <p:spPr>
          <a:xfrm rot="10800000">
            <a:off x="1756371" y="1236583"/>
            <a:ext cx="0" cy="3282900"/>
          </a:xfrm>
          <a:prstGeom prst="straightConnector1">
            <a:avLst/>
          </a:prstGeom>
          <a:noFill/>
          <a:ln w="9525" cap="flat" cmpd="sng">
            <a:solidFill>
              <a:srgbClr val="B7B7B7"/>
            </a:solidFill>
            <a:prstDash val="solid"/>
            <a:round/>
            <a:headEnd type="none" w="sm" len="sm"/>
            <a:tailEnd type="none" w="sm" len="sm"/>
          </a:ln>
        </p:spPr>
      </p:cxnSp>
      <p:sp>
        <p:nvSpPr>
          <p:cNvPr id="1979" name="Shape 1979"/>
          <p:cNvSpPr/>
          <p:nvPr/>
        </p:nvSpPr>
        <p:spPr>
          <a:xfrm>
            <a:off x="446484" y="518823"/>
            <a:ext cx="70086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dirty="0">
                <a:solidFill>
                  <a:srgbClr val="000000"/>
                </a:solidFill>
                <a:latin typeface="Oswald"/>
                <a:ea typeface="Oswald"/>
                <a:cs typeface="Oswald"/>
                <a:sym typeface="Oswald"/>
              </a:rPr>
              <a:t>BREAK OUT ACTIVITY: USING AGGREGATE FUNCTIONS</a:t>
            </a:r>
            <a:endParaRPr sz="1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Shape 1984"/>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p:txBody>
      </p:sp>
      <p:sp>
        <p:nvSpPr>
          <p:cNvPr id="1985" name="Shape 1985"/>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CONCLUSION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446475" y="895073"/>
            <a:ext cx="8250900" cy="3504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1800" dirty="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dirty="0">
                <a:solidFill>
                  <a:schemeClr val="dk1"/>
                </a:solidFill>
                <a:latin typeface="Georgia"/>
                <a:ea typeface="Georgia"/>
                <a:cs typeface="Georgia"/>
                <a:sym typeface="Georgia"/>
              </a:rPr>
              <a:t>We learned </a:t>
            </a:r>
            <a:r>
              <a:rPr lang="en" sz="1800" dirty="0">
                <a:solidFill>
                  <a:schemeClr val="dk1"/>
                </a:solidFill>
                <a:latin typeface="Georgia"/>
                <a:ea typeface="Georgia"/>
                <a:cs typeface="Georgia"/>
                <a:sym typeface="Georgia"/>
              </a:rPr>
              <a:t>how to best design and use</a:t>
            </a:r>
            <a:r>
              <a:rPr lang="en" sz="1800" i="0" u="none" strike="noStrike" cap="none" dirty="0">
                <a:solidFill>
                  <a:schemeClr val="dk1"/>
                </a:solidFill>
                <a:latin typeface="Georgia"/>
                <a:ea typeface="Georgia"/>
                <a:cs typeface="Georgia"/>
                <a:sym typeface="Georgia"/>
              </a:rPr>
              <a:t> </a:t>
            </a:r>
            <a:r>
              <a:rPr lang="en" sz="1800" b="1" dirty="0">
                <a:solidFill>
                  <a:schemeClr val="dk1"/>
                </a:solidFill>
                <a:latin typeface="Georgia"/>
                <a:ea typeface="Georgia"/>
                <a:cs typeface="Georgia"/>
                <a:sym typeface="Georgia"/>
              </a:rPr>
              <a:t>scatterplots</a:t>
            </a:r>
            <a:r>
              <a:rPr lang="en" sz="1800" b="1" i="0" u="none" strike="noStrike" cap="none" dirty="0">
                <a:solidFill>
                  <a:schemeClr val="dk1"/>
                </a:solidFill>
                <a:latin typeface="Georgia"/>
                <a:ea typeface="Georgia"/>
                <a:cs typeface="Georgia"/>
                <a:sym typeface="Georgia"/>
              </a:rPr>
              <a:t> </a:t>
            </a:r>
            <a:r>
              <a:rPr lang="en" sz="1800" i="0" u="none" strike="noStrike" cap="none" dirty="0">
                <a:solidFill>
                  <a:schemeClr val="dk1"/>
                </a:solidFill>
                <a:latin typeface="Georgia"/>
                <a:ea typeface="Georgia"/>
                <a:cs typeface="Georgia"/>
                <a:sym typeface="Georgia"/>
              </a:rPr>
              <a:t>and </a:t>
            </a:r>
            <a:r>
              <a:rPr lang="en" sz="1800" b="1" dirty="0">
                <a:solidFill>
                  <a:schemeClr val="dk1"/>
                </a:solidFill>
                <a:latin typeface="Georgia"/>
                <a:ea typeface="Georgia"/>
                <a:cs typeface="Georgia"/>
                <a:sym typeface="Georgia"/>
              </a:rPr>
              <a:t>line graphs</a:t>
            </a:r>
            <a:r>
              <a:rPr lang="en" sz="1800" dirty="0">
                <a:solidFill>
                  <a:schemeClr val="dk1"/>
                </a:solidFill>
                <a:latin typeface="Georgia"/>
                <a:ea typeface="Georgia"/>
                <a:cs typeface="Georgia"/>
                <a:sym typeface="Georgia"/>
              </a:rPr>
              <a:t>:</a:t>
            </a:r>
            <a:endParaRPr sz="1800" dirty="0">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AutoNum type="alphaLcPeriod"/>
            </a:pPr>
            <a:r>
              <a:rPr lang="en" sz="1800" dirty="0">
                <a:solidFill>
                  <a:schemeClr val="dk1"/>
                </a:solidFill>
                <a:latin typeface="Georgia"/>
                <a:ea typeface="Georgia"/>
                <a:cs typeface="Georgia"/>
                <a:sym typeface="Georgia"/>
              </a:rPr>
              <a:t>Scatterplots are created by graphing numeric values.</a:t>
            </a:r>
            <a:endParaRPr sz="1800" dirty="0">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AutoNum type="alphaLcPeriod"/>
            </a:pPr>
            <a:r>
              <a:rPr lang="en" sz="1800" dirty="0">
                <a:solidFill>
                  <a:schemeClr val="dk1"/>
                </a:solidFill>
                <a:latin typeface="Georgia"/>
                <a:ea typeface="Georgia"/>
                <a:cs typeface="Georgia"/>
                <a:sym typeface="Georgia"/>
              </a:rPr>
              <a:t>Line graphs are effective for plotting a value over time.</a:t>
            </a:r>
            <a:br>
              <a:rPr lang="en" sz="1800" dirty="0">
                <a:solidFill>
                  <a:schemeClr val="dk1"/>
                </a:solidFill>
                <a:latin typeface="Georgia"/>
                <a:ea typeface="Georgia"/>
                <a:cs typeface="Georgia"/>
                <a:sym typeface="Georgia"/>
              </a:rPr>
            </a:br>
            <a:endParaRPr sz="1800" dirty="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i="0" u="none" strike="noStrike" cap="none" dirty="0">
                <a:solidFill>
                  <a:schemeClr val="dk1"/>
                </a:solidFill>
                <a:latin typeface="Georgia"/>
                <a:ea typeface="Georgia"/>
                <a:cs typeface="Georgia"/>
                <a:sym typeface="Georgia"/>
              </a:rPr>
              <a:t>We also learned about </a:t>
            </a:r>
            <a:r>
              <a:rPr lang="en" sz="1800" b="1" dirty="0">
                <a:solidFill>
                  <a:schemeClr val="dk1"/>
                </a:solidFill>
                <a:latin typeface="Georgia"/>
                <a:ea typeface="Georgia"/>
                <a:cs typeface="Georgia"/>
                <a:sym typeface="Georgia"/>
              </a:rPr>
              <a:t>dashboards </a:t>
            </a:r>
            <a:r>
              <a:rPr lang="en" sz="1800" i="0" u="none" strike="noStrike" cap="none" dirty="0">
                <a:solidFill>
                  <a:schemeClr val="dk1"/>
                </a:solidFill>
                <a:latin typeface="Georgia"/>
                <a:ea typeface="Georgia"/>
                <a:cs typeface="Georgia"/>
                <a:sym typeface="Georgia"/>
              </a:rPr>
              <a:t>and how </a:t>
            </a:r>
            <a:r>
              <a:rPr lang="en" sz="1800" dirty="0">
                <a:solidFill>
                  <a:schemeClr val="dk1"/>
                </a:solidFill>
                <a:latin typeface="Georgia"/>
                <a:ea typeface="Georgia"/>
                <a:cs typeface="Georgia"/>
                <a:sym typeface="Georgia"/>
              </a:rPr>
              <a:t>they can be used to display many visualizations in one:</a:t>
            </a:r>
            <a:endParaRPr sz="1800" dirty="0">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AutoNum type="alphaLcPeriod"/>
            </a:pPr>
            <a:r>
              <a:rPr lang="en" sz="1800" dirty="0">
                <a:solidFill>
                  <a:schemeClr val="dk1"/>
                </a:solidFill>
                <a:latin typeface="Georgia"/>
                <a:ea typeface="Georgia"/>
                <a:cs typeface="Georgia"/>
                <a:sym typeface="Georgia"/>
              </a:rPr>
              <a:t>Dashboards are useful for displaying key performance indicators (KPIs), monitoring information over time, or sharing data-driven updates.</a:t>
            </a:r>
            <a:endParaRPr sz="1800" dirty="0">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AutoNum type="alphaLcPeriod"/>
            </a:pPr>
            <a:r>
              <a:rPr lang="en" sz="1800" dirty="0">
                <a:solidFill>
                  <a:schemeClr val="dk1"/>
                </a:solidFill>
                <a:latin typeface="Georgia"/>
                <a:ea typeface="Georgia"/>
                <a:cs typeface="Georgia"/>
                <a:sym typeface="Georgia"/>
              </a:rPr>
              <a:t>Dashboards should be clearly arranged and labeled for your audience.</a:t>
            </a:r>
            <a:endParaRPr sz="1800" dirty="0">
              <a:solidFill>
                <a:schemeClr val="dk1"/>
              </a:solidFill>
              <a:latin typeface="Georgia"/>
              <a:ea typeface="Georgia"/>
              <a:cs typeface="Georgia"/>
              <a:sym typeface="Georgia"/>
            </a:endParaRPr>
          </a:p>
          <a:p>
            <a:pPr marL="914400" marR="0" lvl="1" indent="-342900" algn="l" rtl="0">
              <a:lnSpc>
                <a:spcPct val="115000"/>
              </a:lnSpc>
              <a:spcBef>
                <a:spcPts val="0"/>
              </a:spcBef>
              <a:spcAft>
                <a:spcPts val="0"/>
              </a:spcAft>
              <a:buClr>
                <a:schemeClr val="dk1"/>
              </a:buClr>
              <a:buSzPts val="1800"/>
              <a:buFont typeface="Georgia"/>
              <a:buAutoNum type="alphaLcPeriod"/>
            </a:pPr>
            <a:r>
              <a:rPr lang="en" sz="1800" dirty="0">
                <a:solidFill>
                  <a:schemeClr val="dk1"/>
                </a:solidFill>
                <a:latin typeface="Georgia"/>
                <a:ea typeface="Georgia"/>
                <a:cs typeface="Georgia"/>
                <a:sym typeface="Georgia"/>
              </a:rPr>
              <a:t>Divide your dashboard data into 3 tabs: results, analysis, and raw data.</a:t>
            </a:r>
            <a:endParaRPr sz="1800" dirty="0">
              <a:solidFill>
                <a:schemeClr val="dk1"/>
              </a:solidFill>
              <a:latin typeface="Georgia"/>
              <a:ea typeface="Georgia"/>
              <a:cs typeface="Georgia"/>
              <a:sym typeface="Georgia"/>
            </a:endParaRPr>
          </a:p>
        </p:txBody>
      </p:sp>
      <p:sp>
        <p:nvSpPr>
          <p:cNvPr id="1991" name="Shape 1991"/>
          <p:cNvSpPr/>
          <p:nvPr/>
        </p:nvSpPr>
        <p:spPr>
          <a:xfrm>
            <a:off x="446484" y="463148"/>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dirty="0">
                <a:solidFill>
                  <a:schemeClr val="dk1"/>
                </a:solidFill>
                <a:latin typeface="Oswald"/>
                <a:ea typeface="Oswald"/>
                <a:cs typeface="Oswald"/>
                <a:sym typeface="Oswald"/>
              </a:rPr>
              <a:t>WHAT DID WE LEARN?</a:t>
            </a:r>
            <a:endParaRPr sz="2300" b="1" dirty="0">
              <a:latin typeface="Oswald"/>
              <a:ea typeface="Oswald"/>
              <a:cs typeface="Oswald"/>
              <a:sym typeface="Oswa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995"/>
        <p:cNvGrpSpPr/>
        <p:nvPr/>
      </p:nvGrpSpPr>
      <p:grpSpPr>
        <a:xfrm>
          <a:off x="0" y="0"/>
          <a:ext cx="0" cy="0"/>
          <a:chOff x="0" y="0"/>
          <a:chExt cx="0" cy="0"/>
        </a:xfrm>
      </p:grpSpPr>
      <p:sp>
        <p:nvSpPr>
          <p:cNvPr id="1996" name="Shape 1996"/>
          <p:cNvSpPr/>
          <p:nvPr/>
        </p:nvSpPr>
        <p:spPr>
          <a:xfrm>
            <a:off x="446503" y="1026821"/>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i="0" u="none" strike="noStrike" cap="none">
                <a:solidFill>
                  <a:srgbClr val="FFFFFF"/>
                </a:solidFill>
                <a:latin typeface="Oswald"/>
                <a:ea typeface="Oswald"/>
                <a:cs typeface="Oswald"/>
                <a:sym typeface="Oswald"/>
              </a:rPr>
              <a:t>Q&amp;A</a:t>
            </a:r>
            <a:endParaRPr sz="1000"/>
          </a:p>
        </p:txBody>
      </p:sp>
      <p:cxnSp>
        <p:nvCxnSpPr>
          <p:cNvPr id="1997" name="Shape 199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998" name="Shape 199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999" name="Shape 1999"/>
          <p:cNvSpPr/>
          <p:nvPr/>
        </p:nvSpPr>
        <p:spPr>
          <a:xfrm>
            <a:off x="417328" y="500898"/>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400" b="1">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Shape 2056"/>
          <p:cNvSpPr/>
          <p:nvPr/>
        </p:nvSpPr>
        <p:spPr>
          <a:xfrm>
            <a:off x="396607" y="900628"/>
            <a:ext cx="82596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endParaRPr sz="1300">
              <a:solidFill>
                <a:schemeClr val="dk1"/>
              </a:solidFill>
              <a:latin typeface="Oswald"/>
              <a:ea typeface="Oswald"/>
              <a:cs typeface="Oswald"/>
              <a:sym typeface="Oswald"/>
            </a:endParaRPr>
          </a:p>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RESOURCES</a:t>
            </a:r>
            <a:endParaRPr sz="1100"/>
          </a:p>
        </p:txBody>
      </p:sp>
      <p:sp>
        <p:nvSpPr>
          <p:cNvPr id="2057" name="Shape 2057"/>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lvl="0" indent="0" rtl="0">
              <a:lnSpc>
                <a:spcPct val="100000"/>
              </a:lnSpc>
              <a:spcBef>
                <a:spcPts val="0"/>
              </a:spcBef>
              <a:spcAft>
                <a:spcPts val="0"/>
              </a:spcAft>
              <a:buClr>
                <a:schemeClr val="dk1"/>
              </a:buClr>
              <a:buFont typeface="Oswald"/>
              <a:buNone/>
            </a:pPr>
            <a:r>
              <a:rPr lang="en" sz="2300"/>
              <a:t>VISUALIZATIONS IN EXCEL</a:t>
            </a:r>
            <a:endParaRPr sz="2300"/>
          </a:p>
        </p:txBody>
      </p:sp>
    </p:spTree>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Shape 206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4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2300" b="1">
              <a:solidFill>
                <a:schemeClr val="dk1"/>
              </a:solidFill>
              <a:latin typeface="Oswald"/>
              <a:ea typeface="Oswald"/>
              <a:cs typeface="Oswald"/>
              <a:sym typeface="Oswald"/>
            </a:endParaRPr>
          </a:p>
        </p:txBody>
      </p:sp>
      <p:sp>
        <p:nvSpPr>
          <p:cNvPr id="2063" name="Shape 2063"/>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RESOURCES</a:t>
            </a:r>
            <a:endParaRPr/>
          </a:p>
        </p:txBody>
      </p:sp>
      <p:sp>
        <p:nvSpPr>
          <p:cNvPr id="2064" name="Shape 2064"/>
          <p:cNvSpPr txBox="1">
            <a:spLocks noGrp="1"/>
          </p:cNvSpPr>
          <p:nvPr>
            <p:ph type="body" idx="1"/>
          </p:nvPr>
        </p:nvSpPr>
        <p:spPr>
          <a:xfrm>
            <a:off x="444414" y="1699591"/>
            <a:ext cx="8250900" cy="26835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000000"/>
              </a:buClr>
              <a:buSzPts val="1800"/>
              <a:buFont typeface="Georgia"/>
              <a:buChar char="●"/>
            </a:pPr>
            <a:r>
              <a:rPr lang="en" sz="1800" b="0" i="0" u="sng" strike="noStrike" cap="none">
                <a:solidFill>
                  <a:schemeClr val="hlink"/>
                </a:solidFill>
                <a:latin typeface="Georgia"/>
                <a:ea typeface="Georgia"/>
                <a:cs typeface="Georgia"/>
                <a:sym typeface="Georgia"/>
                <a:hlinkClick r:id="rId3"/>
              </a:rPr>
              <a:t>Excel documentation</a:t>
            </a:r>
            <a:r>
              <a:rPr lang="en" sz="1800" b="0" i="0" u="none" strike="noStrike" cap="none">
                <a:solidFill>
                  <a:schemeClr val="dk1"/>
                </a:solidFill>
                <a:latin typeface="Georgia"/>
                <a:ea typeface="Georgia"/>
                <a:cs typeface="Georgia"/>
                <a:sym typeface="Georgia"/>
              </a:rPr>
              <a:t> on Microsoft</a:t>
            </a:r>
            <a:r>
              <a:rPr lang="en" sz="1800">
                <a:solidFill>
                  <a:schemeClr val="dk1"/>
                </a:solidFill>
                <a:latin typeface="Georgia"/>
                <a:ea typeface="Georgia"/>
                <a:cs typeface="Georgia"/>
                <a:sym typeface="Georgia"/>
              </a:rPr>
              <a:t>’s</a:t>
            </a:r>
            <a:r>
              <a:rPr lang="en" sz="1800" b="0" i="0" u="none" strike="noStrike" cap="none">
                <a:solidFill>
                  <a:schemeClr val="dk1"/>
                </a:solidFill>
                <a:latin typeface="Georgia"/>
                <a:ea typeface="Georgia"/>
                <a:cs typeface="Georgia"/>
                <a:sym typeface="Georgia"/>
              </a:rPr>
              <a:t> website is helpful when looking up the arguments and behavior of Excel functions.</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SzPts val="1800"/>
              <a:buFont typeface="Georgia"/>
              <a:buChar char="●"/>
            </a:pPr>
            <a:r>
              <a:rPr lang="en" sz="1800">
                <a:solidFill>
                  <a:schemeClr val="dk1"/>
                </a:solidFill>
                <a:latin typeface="Georgia"/>
                <a:ea typeface="Georgia"/>
                <a:cs typeface="Georgia"/>
                <a:sym typeface="Georgia"/>
              </a:rPr>
              <a:t>Tutorials on how to create </a:t>
            </a:r>
            <a:r>
              <a:rPr lang="en" sz="1800" u="sng">
                <a:solidFill>
                  <a:schemeClr val="hlink"/>
                </a:solidFill>
                <a:latin typeface="Georgia"/>
                <a:ea typeface="Georgia"/>
                <a:cs typeface="Georgia"/>
                <a:sym typeface="Georgia"/>
                <a:hlinkClick r:id="rId4"/>
              </a:rPr>
              <a:t>charts</a:t>
            </a:r>
            <a:r>
              <a:rPr lang="en" sz="1800">
                <a:solidFill>
                  <a:schemeClr val="dk1"/>
                </a:solidFill>
                <a:latin typeface="Georgia"/>
                <a:ea typeface="Georgia"/>
                <a:cs typeface="Georgia"/>
                <a:sym typeface="Georgia"/>
              </a:rPr>
              <a:t> and </a:t>
            </a:r>
            <a:r>
              <a:rPr lang="en" sz="1800" u="sng">
                <a:solidFill>
                  <a:schemeClr val="hlink"/>
                </a:solidFill>
                <a:latin typeface="Georgia"/>
                <a:ea typeface="Georgia"/>
                <a:cs typeface="Georgia"/>
                <a:sym typeface="Georgia"/>
                <a:hlinkClick r:id="rId5"/>
              </a:rPr>
              <a:t>scatterplots</a:t>
            </a:r>
            <a:r>
              <a:rPr lang="en" sz="1800">
                <a:solidFill>
                  <a:schemeClr val="dk1"/>
                </a:solidFill>
                <a:latin typeface="Georgia"/>
                <a:ea typeface="Georgia"/>
                <a:cs typeface="Georgia"/>
                <a:sym typeface="Georgia"/>
              </a:rPr>
              <a:t> in Excel.</a:t>
            </a:r>
            <a:endParaRPr sz="1800"/>
          </a:p>
          <a:p>
            <a:pPr marL="457200" marR="0" lvl="0" indent="-342900" algn="l" rtl="0">
              <a:lnSpc>
                <a:spcPct val="115000"/>
              </a:lnSpc>
              <a:spcBef>
                <a:spcPts val="0"/>
              </a:spcBef>
              <a:spcAft>
                <a:spcPts val="0"/>
              </a:spcAft>
              <a:buSzPts val="1800"/>
              <a:buFont typeface="Georgia"/>
              <a:buChar char="●"/>
            </a:pPr>
            <a:r>
              <a:rPr lang="en" sz="1800">
                <a:latin typeface="Georgia"/>
                <a:ea typeface="Georgia"/>
                <a:cs typeface="Georgia"/>
                <a:sym typeface="Georgia"/>
              </a:rPr>
              <a:t>Here is how to create </a:t>
            </a:r>
            <a:r>
              <a:rPr lang="en" sz="1800" u="sng">
                <a:solidFill>
                  <a:schemeClr val="hlink"/>
                </a:solidFill>
                <a:latin typeface="Georgia"/>
                <a:ea typeface="Georgia"/>
                <a:cs typeface="Georgia"/>
                <a:sym typeface="Georgia"/>
                <a:hlinkClick r:id="rId6"/>
              </a:rPr>
              <a:t>Power Maps</a:t>
            </a:r>
            <a:r>
              <a:rPr lang="en" sz="1800">
                <a:latin typeface="Georgia"/>
                <a:ea typeface="Georgia"/>
                <a:cs typeface="Georgia"/>
                <a:sym typeface="Georgia"/>
              </a:rPr>
              <a:t> in Excel.</a:t>
            </a:r>
            <a:endParaRPr sz="1800">
              <a:latin typeface="Georgia"/>
              <a:ea typeface="Georgia"/>
              <a:cs typeface="Georgia"/>
              <a:sym typeface="Georgia"/>
            </a:endParaRPr>
          </a:p>
          <a:p>
            <a:pPr marL="457200" marR="0" lvl="0" indent="-342900" algn="l" rtl="0">
              <a:lnSpc>
                <a:spcPct val="115000"/>
              </a:lnSpc>
              <a:spcBef>
                <a:spcPts val="0"/>
              </a:spcBef>
              <a:spcAft>
                <a:spcPts val="0"/>
              </a:spcAft>
              <a:buSzPts val="1800"/>
              <a:buFont typeface="Georgia"/>
              <a:buChar char="●"/>
            </a:pPr>
            <a:r>
              <a:rPr lang="en" sz="1800" u="sng">
                <a:solidFill>
                  <a:schemeClr val="hlink"/>
                </a:solidFill>
                <a:latin typeface="Georgia"/>
                <a:ea typeface="Georgia"/>
                <a:cs typeface="Georgia"/>
                <a:sym typeface="Georgia"/>
                <a:hlinkClick r:id="rId7"/>
              </a:rPr>
              <a:t>Best practices</a:t>
            </a:r>
            <a:r>
              <a:rPr lang="en" sz="1800">
                <a:latin typeface="Georgia"/>
                <a:ea typeface="Georgia"/>
                <a:cs typeface="Georgia"/>
                <a:sym typeface="Georgia"/>
              </a:rPr>
              <a:t> for graphing and displaying data.</a:t>
            </a:r>
            <a:endParaRPr sz="1800">
              <a:latin typeface="Georgia"/>
              <a:ea typeface="Georgia"/>
              <a:cs typeface="Georgia"/>
              <a:sym typeface="Georgia"/>
            </a:endParaRPr>
          </a:p>
          <a:p>
            <a:pPr marL="457200" marR="0" lvl="0" indent="-342900" algn="l" rtl="0">
              <a:lnSpc>
                <a:spcPct val="115000"/>
              </a:lnSpc>
              <a:spcBef>
                <a:spcPts val="0"/>
              </a:spcBef>
              <a:spcAft>
                <a:spcPts val="0"/>
              </a:spcAft>
              <a:buSzPts val="1800"/>
              <a:buFont typeface="Georgia"/>
              <a:buChar char="●"/>
            </a:pPr>
            <a:r>
              <a:rPr lang="en" sz="1800" u="sng">
                <a:solidFill>
                  <a:schemeClr val="hlink"/>
                </a:solidFill>
                <a:latin typeface="Georgia"/>
                <a:ea typeface="Georgia"/>
                <a:cs typeface="Georgia"/>
                <a:sym typeface="Georgia"/>
                <a:hlinkClick r:id="rId8"/>
              </a:rPr>
              <a:t>Dashboard design</a:t>
            </a:r>
            <a:r>
              <a:rPr lang="en" sz="1800">
                <a:solidFill>
                  <a:schemeClr val="dk1"/>
                </a:solidFill>
                <a:latin typeface="Georgia"/>
                <a:ea typeface="Georgia"/>
                <a:cs typeface="Georgia"/>
                <a:sym typeface="Georgia"/>
              </a:rPr>
              <a:t> and </a:t>
            </a:r>
            <a:r>
              <a:rPr lang="en" sz="1800" u="sng">
                <a:solidFill>
                  <a:schemeClr val="hlink"/>
                </a:solidFill>
                <a:latin typeface="Georgia"/>
                <a:ea typeface="Georgia"/>
                <a:cs typeface="Georgia"/>
                <a:sym typeface="Georgia"/>
                <a:hlinkClick r:id="rId9"/>
              </a:rPr>
              <a:t>sample Excel dashboards</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SzPts val="1800"/>
              <a:buFont typeface="Georgia"/>
              <a:buChar char="●"/>
            </a:pPr>
            <a:r>
              <a:rPr lang="en" sz="1800">
                <a:solidFill>
                  <a:schemeClr val="dk1"/>
                </a:solidFill>
                <a:latin typeface="Georgia"/>
                <a:ea typeface="Georgia"/>
                <a:cs typeface="Georgia"/>
                <a:sym typeface="Georgia"/>
              </a:rPr>
              <a:t>Here are some free </a:t>
            </a:r>
            <a:r>
              <a:rPr lang="en" sz="1800" u="sng">
                <a:solidFill>
                  <a:schemeClr val="hlink"/>
                </a:solidFill>
                <a:latin typeface="Georgia"/>
                <a:ea typeface="Georgia"/>
                <a:cs typeface="Georgia"/>
                <a:sym typeface="Georgia"/>
                <a:hlinkClick r:id="rId10"/>
              </a:rPr>
              <a:t>productivity dashboard</a:t>
            </a:r>
            <a:r>
              <a:rPr lang="en" sz="1800">
                <a:solidFill>
                  <a:schemeClr val="dk1"/>
                </a:solidFill>
                <a:latin typeface="Georgia"/>
                <a:ea typeface="Georgia"/>
                <a:cs typeface="Georgia"/>
                <a:sym typeface="Georgia"/>
              </a:rPr>
              <a:t> templates.</a:t>
            </a:r>
            <a:endParaRPr sz="1800">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2068"/>
        <p:cNvGrpSpPr/>
        <p:nvPr/>
      </p:nvGrpSpPr>
      <p:grpSpPr>
        <a:xfrm>
          <a:off x="0" y="0"/>
          <a:ext cx="0" cy="0"/>
          <a:chOff x="0" y="0"/>
          <a:chExt cx="0" cy="0"/>
        </a:xfrm>
      </p:grpSpPr>
      <p:sp>
        <p:nvSpPr>
          <p:cNvPr id="2069" name="Shape 2069"/>
          <p:cNvSpPr/>
          <p:nvPr/>
        </p:nvSpPr>
        <p:spPr>
          <a:xfrm>
            <a:off x="446484" y="1114932"/>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EXIT TICKET </a:t>
            </a:r>
            <a:endParaRPr sz="1000"/>
          </a:p>
          <a:p>
            <a:pPr marL="0" marR="0" lvl="0" indent="0" algn="l" rtl="0">
              <a:lnSpc>
                <a:spcPct val="75000"/>
              </a:lnSpc>
              <a:spcBef>
                <a:spcPts val="0"/>
              </a:spcBef>
              <a:spcAft>
                <a:spcPts val="0"/>
              </a:spcAft>
              <a:buClr>
                <a:srgbClr val="000000"/>
              </a:buClr>
              <a:buFont typeface="Arial"/>
              <a:buNone/>
            </a:pPr>
            <a:endParaRPr sz="6300" b="1" i="0" u="none" strike="noStrike" cap="none">
              <a:solidFill>
                <a:srgbClr val="FFFFFF"/>
              </a:solidFill>
              <a:latin typeface="Impact"/>
              <a:ea typeface="Impact"/>
              <a:cs typeface="Impact"/>
              <a:sym typeface="Impact"/>
            </a:endParaRPr>
          </a:p>
        </p:txBody>
      </p:sp>
      <p:cxnSp>
        <p:nvCxnSpPr>
          <p:cNvPr id="2070" name="Shape 2070"/>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2071" name="Shape 2071"/>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2072" name="Shape 207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a:p>
            <a:pPr marL="0" marR="0" lvl="0" indent="0" algn="l" rtl="0">
              <a:lnSpc>
                <a:spcPct val="114285"/>
              </a:lnSpc>
              <a:spcBef>
                <a:spcPts val="0"/>
              </a:spcBef>
              <a:spcAft>
                <a:spcPts val="0"/>
              </a:spcAft>
              <a:buClr>
                <a:srgbClr val="000000"/>
              </a:buClr>
              <a:buFont typeface="Oswald"/>
              <a:buNone/>
            </a:pPr>
            <a:endParaRPr sz="2300" b="1">
              <a:solidFill>
                <a:schemeClr val="dk1"/>
              </a:solidFill>
              <a:latin typeface="Oswald"/>
              <a:ea typeface="Oswald"/>
              <a:cs typeface="Oswald"/>
              <a:sym typeface="Oswald"/>
            </a:endParaRPr>
          </a:p>
        </p:txBody>
      </p:sp>
      <p:sp>
        <p:nvSpPr>
          <p:cNvPr id="2073" name="Shape 2073"/>
          <p:cNvSpPr/>
          <p:nvPr/>
        </p:nvSpPr>
        <p:spPr>
          <a:xfrm>
            <a:off x="2189461" y="2872947"/>
            <a:ext cx="5429400" cy="3042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 sz="2000" b="1" i="0" u="none" strike="noStrike" cap="none">
                <a:solidFill>
                  <a:srgbClr val="000000"/>
                </a:solidFill>
                <a:latin typeface="Oswald"/>
                <a:ea typeface="Oswald"/>
                <a:cs typeface="Oswald"/>
                <a:sym typeface="Oswald"/>
              </a:rPr>
              <a:t>DON’T FORGET TO FILL OUT YOUR EXIT TICKET!</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077"/>
        <p:cNvGrpSpPr/>
        <p:nvPr/>
      </p:nvGrpSpPr>
      <p:grpSpPr>
        <a:xfrm>
          <a:off x="0" y="0"/>
          <a:ext cx="0" cy="0"/>
          <a:chOff x="0" y="0"/>
          <a:chExt cx="0" cy="0"/>
        </a:xfrm>
      </p:grpSpPr>
      <p:sp>
        <p:nvSpPr>
          <p:cNvPr id="2078" name="Shape 2078"/>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2300" b="1">
              <a:solidFill>
                <a:schemeClr val="dk1"/>
              </a:solidFill>
              <a:latin typeface="Oswald"/>
              <a:ea typeface="Oswald"/>
              <a:cs typeface="Oswald"/>
              <a:sym typeface="Oswald"/>
            </a:endParaRPr>
          </a:p>
        </p:txBody>
      </p:sp>
      <p:sp>
        <p:nvSpPr>
          <p:cNvPr id="2079" name="Shape 2079"/>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Oswald"/>
              <a:buNone/>
            </a:pPr>
            <a:r>
              <a:rPr lang="en" sz="6800" b="1" i="0" u="none" strike="noStrike" cap="none">
                <a:solidFill>
                  <a:srgbClr val="FFFFFF"/>
                </a:solidFill>
                <a:latin typeface="Oswald"/>
                <a:ea typeface="Oswald"/>
                <a:cs typeface="Oswald"/>
                <a:sym typeface="Oswald"/>
              </a:rPr>
              <a:t>CREDITS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Shape 208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VISUALIZATIONS IN EXCEL</a:t>
            </a:r>
            <a:endParaRPr sz="23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Font typeface="Oswald"/>
              <a:buNone/>
            </a:pPr>
            <a:endParaRPr sz="2300" b="1">
              <a:solidFill>
                <a:schemeClr val="dk1"/>
              </a:solidFill>
              <a:latin typeface="Oswald"/>
              <a:ea typeface="Oswald"/>
              <a:cs typeface="Oswald"/>
              <a:sym typeface="Oswald"/>
            </a:endParaRPr>
          </a:p>
        </p:txBody>
      </p:sp>
      <p:sp>
        <p:nvSpPr>
          <p:cNvPr id="2085" name="Shape 2085"/>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CITATIONS</a:t>
            </a:r>
            <a:endParaRPr/>
          </a:p>
        </p:txBody>
      </p:sp>
      <p:sp>
        <p:nvSpPr>
          <p:cNvPr id="2086" name="Shape 2086"/>
          <p:cNvSpPr txBox="1">
            <a:spLocks noGrp="1"/>
          </p:cNvSpPr>
          <p:nvPr>
            <p:ph type="body" idx="1"/>
          </p:nvPr>
        </p:nvSpPr>
        <p:spPr>
          <a:xfrm>
            <a:off x="446550" y="1697225"/>
            <a:ext cx="8250900" cy="3224100"/>
          </a:xfrm>
          <a:prstGeom prst="rect">
            <a:avLst/>
          </a:prstGeom>
          <a:noFill/>
          <a:ln>
            <a:noFill/>
          </a:ln>
        </p:spPr>
        <p:txBody>
          <a:bodyPr spcFirstLastPara="1" wrap="square" lIns="0" tIns="0" rIns="0" bIns="0" anchor="t" anchorCtr="0">
            <a:noAutofit/>
          </a:bodyPr>
          <a:lstStyle/>
          <a:p>
            <a:pPr marL="457200" marR="0" lvl="0" indent="-317500" algn="l" rtl="0">
              <a:lnSpc>
                <a:spcPct val="150000"/>
              </a:lnSpc>
              <a:spcBef>
                <a:spcPts val="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Diamond data set from ggplot2</a:t>
            </a:r>
            <a:r>
              <a:rPr lang="en" sz="1400">
                <a:solidFill>
                  <a:schemeClr val="dk1"/>
                </a:solidFill>
                <a:latin typeface="Georgia"/>
                <a:ea typeface="Georgia"/>
                <a:cs typeface="Georgia"/>
                <a:sym typeface="Georgia"/>
              </a:rPr>
              <a:t>’s</a:t>
            </a:r>
            <a:r>
              <a:rPr lang="en" sz="1400" b="0" i="0" u="none" strike="noStrike" cap="none">
                <a:solidFill>
                  <a:schemeClr val="dk1"/>
                </a:solidFill>
                <a:latin typeface="Georgia"/>
                <a:ea typeface="Georgia"/>
                <a:cs typeface="Georgia"/>
                <a:sym typeface="Georgia"/>
              </a:rPr>
              <a:t> R package: </a:t>
            </a:r>
            <a:r>
              <a:rPr lang="en" sz="1400" u="sng">
                <a:solidFill>
                  <a:schemeClr val="hlink"/>
                </a:solidFill>
                <a:latin typeface="Georgia"/>
                <a:ea typeface="Georgia"/>
                <a:cs typeface="Georgia"/>
                <a:sym typeface="Georgia"/>
                <a:hlinkClick r:id="rId3"/>
              </a:rPr>
              <a:t>http://docs.ggplot2.org/0.9.3.1/diamonds.html</a:t>
            </a:r>
            <a:endParaRPr sz="1400">
              <a:solidFill>
                <a:schemeClr val="dk1"/>
              </a:solidFill>
              <a:latin typeface="Georgia"/>
              <a:ea typeface="Georgia"/>
              <a:cs typeface="Georgia"/>
              <a:sym typeface="Georgia"/>
            </a:endParaRPr>
          </a:p>
          <a:p>
            <a:pPr marL="457200" marR="0" lvl="0" indent="-317500" algn="l"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Divvy Bike Share: </a:t>
            </a:r>
            <a:r>
              <a:rPr lang="en" sz="1400" u="sng">
                <a:solidFill>
                  <a:schemeClr val="hlink"/>
                </a:solidFill>
                <a:latin typeface="Georgia"/>
                <a:ea typeface="Georgia"/>
                <a:cs typeface="Georgia"/>
                <a:sym typeface="Georgia"/>
                <a:hlinkClick r:id="rId4"/>
              </a:rPr>
              <a:t>https://www.divvybikes.com/system-data</a:t>
            </a:r>
            <a:endParaRPr sz="1400">
              <a:solidFill>
                <a:schemeClr val="dk1"/>
              </a:solidFill>
              <a:latin typeface="Georgia"/>
              <a:ea typeface="Georgia"/>
              <a:cs typeface="Georgia"/>
              <a:sym typeface="Georgia"/>
            </a:endParaRPr>
          </a:p>
          <a:p>
            <a:pPr marL="457200" marR="0" lvl="0" indent="-317500" algn="l"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GDP Data: </a:t>
            </a:r>
            <a:r>
              <a:rPr lang="en" sz="1400" u="sng">
                <a:solidFill>
                  <a:schemeClr val="hlink"/>
                </a:solidFill>
                <a:latin typeface="Georgia"/>
                <a:ea typeface="Georgia"/>
                <a:cs typeface="Georgia"/>
                <a:sym typeface="Georgia"/>
                <a:hlinkClick r:id="rId5"/>
              </a:rPr>
              <a:t>http://www2.stat.duke.edu/~mw/data-sets/ts_data/gdp</a:t>
            </a:r>
            <a:endParaRPr sz="1400">
              <a:solidFill>
                <a:schemeClr val="dk1"/>
              </a:solidFill>
              <a:latin typeface="Georgia"/>
              <a:ea typeface="Georgia"/>
              <a:cs typeface="Georgia"/>
              <a:sym typeface="Georgia"/>
            </a:endParaRPr>
          </a:p>
          <a:p>
            <a:pPr marL="457200" marR="0" lvl="0" indent="-317500" algn="l"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House Pricing Data: </a:t>
            </a:r>
            <a:r>
              <a:rPr lang="en" sz="1400" u="sng">
                <a:solidFill>
                  <a:schemeClr val="hlink"/>
                </a:solidFill>
                <a:latin typeface="Georgia"/>
                <a:ea typeface="Georgia"/>
                <a:cs typeface="Georgia"/>
                <a:sym typeface="Georgia"/>
                <a:hlinkClick r:id="rId6"/>
              </a:rPr>
              <a:t>https://wiki.csc.calpoly.edu/datasets/wiki/Houses</a:t>
            </a:r>
            <a:endParaRPr sz="1400">
              <a:solidFill>
                <a:schemeClr val="dk1"/>
              </a:solidFill>
              <a:latin typeface="Georgia"/>
              <a:ea typeface="Georgia"/>
              <a:cs typeface="Georgia"/>
              <a:sym typeface="Georgia"/>
            </a:endParaRPr>
          </a:p>
          <a:p>
            <a:pPr marL="457200" lvl="0" indent="-317500"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World Bank Life Expectancy: </a:t>
            </a:r>
            <a:r>
              <a:rPr lang="en" sz="1400" u="sng">
                <a:solidFill>
                  <a:schemeClr val="hlink"/>
                </a:solidFill>
                <a:latin typeface="Georgia"/>
                <a:ea typeface="Georgia"/>
                <a:cs typeface="Georgia"/>
                <a:sym typeface="Georgia"/>
                <a:hlinkClick r:id="rId7"/>
              </a:rPr>
              <a:t>https://data.worldbank.org/indicator/SP.DYN.LE00.IN</a:t>
            </a:r>
            <a:endParaRPr sz="1400">
              <a:solidFill>
                <a:schemeClr val="dk1"/>
              </a:solidFill>
              <a:latin typeface="Georgia"/>
              <a:ea typeface="Georgia"/>
              <a:cs typeface="Georgia"/>
              <a:sym typeface="Georgia"/>
            </a:endParaRPr>
          </a:p>
          <a:p>
            <a:pPr marL="457200" lvl="0" indent="-317500"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World Bank Life Fertility: </a:t>
            </a:r>
            <a:r>
              <a:rPr lang="en" sz="1400" u="sng">
                <a:solidFill>
                  <a:schemeClr val="hlink"/>
                </a:solidFill>
                <a:latin typeface="Georgia"/>
                <a:ea typeface="Georgia"/>
                <a:cs typeface="Georgia"/>
                <a:sym typeface="Georgia"/>
                <a:hlinkClick r:id="rId8"/>
              </a:rPr>
              <a:t>https://data.worldbank.org/indicator/SP.DYN.TFRT.IN</a:t>
            </a:r>
            <a:endParaRPr sz="1400">
              <a:solidFill>
                <a:schemeClr val="dk1"/>
              </a:solidFill>
              <a:latin typeface="Georgia"/>
              <a:ea typeface="Georgia"/>
              <a:cs typeface="Georgia"/>
              <a:sym typeface="Georgia"/>
            </a:endParaRPr>
          </a:p>
          <a:p>
            <a:pPr marL="457200" lvl="0" indent="-317500"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Stock Prices:   </a:t>
            </a:r>
            <a:r>
              <a:rPr lang="en" sz="1400" u="sng">
                <a:solidFill>
                  <a:schemeClr val="hlink"/>
                </a:solidFill>
                <a:latin typeface="Georgia"/>
                <a:ea typeface="Georgia"/>
                <a:cs typeface="Georgia"/>
                <a:sym typeface="Georgia"/>
                <a:hlinkClick r:id="rId9"/>
              </a:rPr>
              <a:t>https://finance.yahoo.com/quote/aapl/history/</a:t>
            </a:r>
            <a:endParaRPr sz="1400">
              <a:solidFill>
                <a:schemeClr val="dk1"/>
              </a:solidFill>
              <a:latin typeface="Georgia"/>
              <a:ea typeface="Georgia"/>
              <a:cs typeface="Georgia"/>
              <a:sym typeface="Georgia"/>
            </a:endParaRPr>
          </a:p>
          <a:p>
            <a:pPr marL="914400" lvl="1" indent="-317500" rtl="0">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Note: Change dates for each individual stock quote and export as csv</a:t>
            </a:r>
            <a:endParaRPr sz="1400" b="0" i="0" u="none" strike="noStrike" cap="none">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77"/>
        <p:cNvGrpSpPr/>
        <p:nvPr/>
      </p:nvGrpSpPr>
      <p:grpSpPr>
        <a:xfrm>
          <a:off x="0" y="0"/>
          <a:ext cx="0" cy="0"/>
          <a:chOff x="0" y="0"/>
          <a:chExt cx="0" cy="0"/>
        </a:xfrm>
      </p:grpSpPr>
      <p:sp>
        <p:nvSpPr>
          <p:cNvPr id="1678" name="Shape 167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a:t>
            </a:r>
            <a:r>
              <a:rPr lang="en" sz="2300" b="1" i="0" u="none" strike="noStrike" cap="none">
                <a:solidFill>
                  <a:srgbClr val="000000"/>
                </a:solidFill>
                <a:latin typeface="Oswald"/>
                <a:ea typeface="Oswald"/>
                <a:cs typeface="Oswald"/>
                <a:sym typeface="Oswald"/>
              </a:rPr>
              <a:t> WILLIAM PLAYFAIR </a:t>
            </a:r>
            <a:r>
              <a:rPr lang="en" sz="2300" b="1" i="0" u="none" strike="noStrike" cap="none">
                <a:solidFill>
                  <a:srgbClr val="7F7F7F"/>
                </a:solidFill>
                <a:latin typeface="Oswald"/>
                <a:ea typeface="Oswald"/>
                <a:cs typeface="Oswald"/>
                <a:sym typeface="Oswald"/>
              </a:rPr>
              <a:t>(1786)</a:t>
            </a:r>
            <a:endParaRPr sz="1000"/>
          </a:p>
        </p:txBody>
      </p:sp>
      <p:sp>
        <p:nvSpPr>
          <p:cNvPr id="1679" name="Shape 1679"/>
          <p:cNvSpPr txBox="1"/>
          <p:nvPr/>
        </p:nvSpPr>
        <p:spPr>
          <a:xfrm>
            <a:off x="886474" y="4555915"/>
            <a:ext cx="7072200" cy="260100"/>
          </a:xfrm>
          <a:prstGeom prst="rect">
            <a:avLst/>
          </a:prstGeom>
          <a:noFill/>
          <a:ln>
            <a:noFill/>
          </a:ln>
        </p:spPr>
        <p:txBody>
          <a:bodyPr spcFirstLastPara="1" wrap="square" lIns="64325" tIns="32150" rIns="64325" bIns="32150" anchor="t" anchorCtr="0">
            <a:noAutofit/>
          </a:bodyPr>
          <a:lstStyle/>
          <a:p>
            <a:pPr marL="0" marR="0" lvl="0" indent="0" algn="ctr"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Playfair’s visualization published in the Commercial and Political Atlas in 1786</a:t>
            </a:r>
            <a:r>
              <a:rPr lang="en" sz="1300">
                <a:latin typeface="Georgia"/>
                <a:ea typeface="Georgia"/>
                <a:cs typeface="Georgia"/>
                <a:sym typeface="Georgia"/>
              </a:rPr>
              <a:t>.</a:t>
            </a:r>
            <a:r>
              <a:rPr lang="en" sz="1300" b="0" i="0" u="none" strike="noStrike" cap="none">
                <a:solidFill>
                  <a:srgbClr val="000000"/>
                </a:solidFill>
                <a:latin typeface="Georgia"/>
                <a:ea typeface="Georgia"/>
                <a:cs typeface="Georgia"/>
                <a:sym typeface="Georgia"/>
              </a:rPr>
              <a:t> </a:t>
            </a:r>
            <a:endParaRPr sz="1000"/>
          </a:p>
        </p:txBody>
      </p:sp>
      <p:pic>
        <p:nvPicPr>
          <p:cNvPr id="1680" name="Shape 1680" descr="Image result for florence nightingale parliament graphics"/>
          <p:cNvPicPr preferRelativeResize="0"/>
          <p:nvPr/>
        </p:nvPicPr>
        <p:blipFill rotWithShape="1">
          <a:blip r:embed="rId3">
            <a:alphaModFix/>
          </a:blip>
          <a:srcRect/>
          <a:stretch/>
        </p:blipFill>
        <p:spPr>
          <a:xfrm>
            <a:off x="1924781" y="914898"/>
            <a:ext cx="4995600" cy="369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Shape 168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a:t>
            </a:r>
            <a:r>
              <a:rPr lang="en" sz="2300" b="1" i="0" u="none" strike="noStrike" cap="none">
                <a:solidFill>
                  <a:srgbClr val="000000"/>
                </a:solidFill>
                <a:latin typeface="Oswald"/>
                <a:ea typeface="Oswald"/>
                <a:cs typeface="Oswald"/>
                <a:sym typeface="Oswald"/>
              </a:rPr>
              <a:t> JOHN SNOW </a:t>
            </a:r>
            <a:r>
              <a:rPr lang="en" sz="2300" b="1" i="0" u="none" strike="noStrike" cap="none">
                <a:solidFill>
                  <a:srgbClr val="7F7F7F"/>
                </a:solidFill>
                <a:latin typeface="Oswald"/>
                <a:ea typeface="Oswald"/>
                <a:cs typeface="Oswald"/>
                <a:sym typeface="Oswald"/>
              </a:rPr>
              <a:t>(1854)</a:t>
            </a:r>
            <a:endParaRPr sz="1000"/>
          </a:p>
        </p:txBody>
      </p:sp>
      <p:sp>
        <p:nvSpPr>
          <p:cNvPr id="1686" name="Shape 1686"/>
          <p:cNvSpPr txBox="1"/>
          <p:nvPr/>
        </p:nvSpPr>
        <p:spPr>
          <a:xfrm>
            <a:off x="886474" y="4555915"/>
            <a:ext cx="7072200" cy="260100"/>
          </a:xfrm>
          <a:prstGeom prst="rect">
            <a:avLst/>
          </a:prstGeom>
          <a:noFill/>
          <a:ln>
            <a:noFill/>
          </a:ln>
        </p:spPr>
        <p:txBody>
          <a:bodyPr spcFirstLastPara="1" wrap="square" lIns="64325" tIns="32150" rIns="64325" bIns="32150" anchor="t" anchorCtr="0">
            <a:noAutofit/>
          </a:bodyPr>
          <a:lstStyle/>
          <a:p>
            <a:pPr marL="0" marR="0" lvl="0" indent="0" algn="ctr"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Snow’s Cholera Map in London, 1854 (charting where 500 died over a 10</a:t>
            </a:r>
            <a:r>
              <a:rPr lang="en" sz="1300">
                <a:latin typeface="Georgia"/>
                <a:ea typeface="Georgia"/>
                <a:cs typeface="Georgia"/>
                <a:sym typeface="Georgia"/>
              </a:rPr>
              <a:t>-</a:t>
            </a:r>
            <a:r>
              <a:rPr lang="en" sz="1300" b="0" i="0" u="none" strike="noStrike" cap="none">
                <a:solidFill>
                  <a:srgbClr val="000000"/>
                </a:solidFill>
                <a:latin typeface="Georgia"/>
                <a:ea typeface="Georgia"/>
                <a:cs typeface="Georgia"/>
                <a:sym typeface="Georgia"/>
              </a:rPr>
              <a:t>day period).</a:t>
            </a:r>
            <a:endParaRPr sz="1000"/>
          </a:p>
        </p:txBody>
      </p:sp>
      <p:pic>
        <p:nvPicPr>
          <p:cNvPr id="1687" name="Shape 1687" descr="http://upload.wikimedia.org/wikipedia/commons/2/27/Snow-cholera-map-1.jpg"/>
          <p:cNvPicPr preferRelativeResize="0"/>
          <p:nvPr/>
        </p:nvPicPr>
        <p:blipFill rotWithShape="1">
          <a:blip r:embed="rId3">
            <a:alphaModFix/>
          </a:blip>
          <a:srcRect/>
          <a:stretch/>
        </p:blipFill>
        <p:spPr>
          <a:xfrm>
            <a:off x="2649793" y="1012508"/>
            <a:ext cx="3589500" cy="3353700"/>
          </a:xfrm>
          <a:prstGeom prst="rect">
            <a:avLst/>
          </a:prstGeom>
          <a:noFill/>
          <a:ln>
            <a:noFill/>
          </a:ln>
          <a:effectLst>
            <a:outerShdw blurRad="292100" dist="139700" dir="2700000" algn="tl" rotWithShape="0">
              <a:srgbClr val="333333">
                <a:alpha val="64709"/>
              </a:srgbClr>
            </a:outerShdw>
          </a:effectLst>
        </p:spPr>
      </p:pic>
      <p:pic>
        <p:nvPicPr>
          <p:cNvPr id="1688" name="Shape 1688" descr="http://www.garysturt.free-online.co.uk/health/Health%20promotion_files/image002.jpg"/>
          <p:cNvPicPr preferRelativeResize="0"/>
          <p:nvPr/>
        </p:nvPicPr>
        <p:blipFill rotWithShape="1">
          <a:blip r:embed="rId4">
            <a:alphaModFix/>
          </a:blip>
          <a:srcRect/>
          <a:stretch/>
        </p:blipFill>
        <p:spPr>
          <a:xfrm rot="-5400000">
            <a:off x="5366367" y="1507123"/>
            <a:ext cx="2082000" cy="2006700"/>
          </a:xfrm>
          <a:prstGeom prst="rect">
            <a:avLst/>
          </a:prstGeom>
          <a:noFill/>
          <a:ln w="9525" cap="flat" cmpd="sng">
            <a:solidFill>
              <a:srgbClr val="000000"/>
            </a:solidFill>
            <a:prstDash val="solid"/>
            <a:round/>
            <a:headEnd type="none" w="sm" len="sm"/>
            <a:tailEnd type="none" w="sm" len="sm"/>
          </a:ln>
        </p:spPr>
      </p:pic>
      <p:sp>
        <p:nvSpPr>
          <p:cNvPr id="1689" name="Shape 1689"/>
          <p:cNvSpPr/>
          <p:nvPr/>
        </p:nvSpPr>
        <p:spPr>
          <a:xfrm>
            <a:off x="4380505" y="2343348"/>
            <a:ext cx="459300" cy="451500"/>
          </a:xfrm>
          <a:prstGeom prst="rect">
            <a:avLst/>
          </a:prstGeom>
          <a:solidFill>
            <a:srgbClr val="FC9987">
              <a:alpha val="65880"/>
            </a:srgbClr>
          </a:solidFill>
          <a:ln w="9525" cap="flat" cmpd="sng">
            <a:solidFill>
              <a:srgbClr val="000000"/>
            </a:solidFill>
            <a:prstDash val="solid"/>
            <a:round/>
            <a:headEnd type="none" w="sm" len="sm"/>
            <a:tailEnd type="none" w="sm" len="sm"/>
          </a:ln>
        </p:spPr>
        <p:txBody>
          <a:bodyPr spcFirstLastPara="1" wrap="square" lIns="64325" tIns="32150" rIns="64325" bIns="3215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9"/>
                                        </p:tgtEl>
                                        <p:attrNameLst>
                                          <p:attrName>style.visibility</p:attrName>
                                        </p:attrNameLst>
                                      </p:cBhvr>
                                      <p:to>
                                        <p:strVal val="visible"/>
                                      </p:to>
                                    </p:set>
                                    <p:animEffect transition="in" filter="fade">
                                      <p:cBhvr>
                                        <p:cTn id="7" dur="500"/>
                                        <p:tgtEl>
                                          <p:spTgt spid="1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8"/>
                                        </p:tgtEl>
                                        <p:attrNameLst>
                                          <p:attrName>style.visibility</p:attrName>
                                        </p:attrNameLst>
                                      </p:cBhvr>
                                      <p:to>
                                        <p:strVal val="visible"/>
                                      </p:to>
                                    </p:set>
                                    <p:animEffect transition="in" filter="fade">
                                      <p:cBhvr>
                                        <p:cTn id="12" dur="500"/>
                                        <p:tgtEl>
                                          <p:spTgt spid="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93"/>
        <p:cNvGrpSpPr/>
        <p:nvPr/>
      </p:nvGrpSpPr>
      <p:grpSpPr>
        <a:xfrm>
          <a:off x="0" y="0"/>
          <a:ext cx="0" cy="0"/>
          <a:chOff x="0" y="0"/>
          <a:chExt cx="0" cy="0"/>
        </a:xfrm>
      </p:grpSpPr>
      <p:sp>
        <p:nvSpPr>
          <p:cNvPr id="1694" name="Shape 169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 </a:t>
            </a:r>
            <a:r>
              <a:rPr lang="en" sz="2300" b="1" i="0" u="none" strike="noStrike" cap="none">
                <a:solidFill>
                  <a:srgbClr val="000000"/>
                </a:solidFill>
                <a:latin typeface="Oswald"/>
                <a:ea typeface="Oswald"/>
                <a:cs typeface="Oswald"/>
                <a:sym typeface="Oswald"/>
              </a:rPr>
              <a:t>JOHN SNOW </a:t>
            </a:r>
            <a:r>
              <a:rPr lang="en" sz="2300" b="1" i="0" u="none" strike="noStrike" cap="none">
                <a:solidFill>
                  <a:srgbClr val="7F7F7F"/>
                </a:solidFill>
                <a:latin typeface="Oswald"/>
                <a:ea typeface="Oswald"/>
                <a:cs typeface="Oswald"/>
                <a:sym typeface="Oswald"/>
              </a:rPr>
              <a:t>(1854)</a:t>
            </a:r>
            <a:endParaRPr sz="1000"/>
          </a:p>
        </p:txBody>
      </p:sp>
      <p:pic>
        <p:nvPicPr>
          <p:cNvPr id="1695" name="Shape 1695" descr="http://johnsnow.matrix.msu.edu/images/online_companion/chapter_images/fig12-4.jpg"/>
          <p:cNvPicPr preferRelativeResize="0"/>
          <p:nvPr/>
        </p:nvPicPr>
        <p:blipFill rotWithShape="1">
          <a:blip r:embed="rId3">
            <a:alphaModFix/>
          </a:blip>
          <a:srcRect l="798" t="515" r="8473" b="346"/>
          <a:stretch/>
        </p:blipFill>
        <p:spPr>
          <a:xfrm rot="5400000">
            <a:off x="2583639" y="-220833"/>
            <a:ext cx="3833700" cy="637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699"/>
        <p:cNvGrpSpPr/>
        <p:nvPr/>
      </p:nvGrpSpPr>
      <p:grpSpPr>
        <a:xfrm>
          <a:off x="0" y="0"/>
          <a:ext cx="0" cy="0"/>
          <a:chOff x="0" y="0"/>
          <a:chExt cx="0" cy="0"/>
        </a:xfrm>
      </p:grpSpPr>
      <p:sp>
        <p:nvSpPr>
          <p:cNvPr id="1700" name="Shape 1700"/>
          <p:cNvSpPr/>
          <p:nvPr/>
        </p:nvSpPr>
        <p:spPr>
          <a:xfrm>
            <a:off x="446473" y="518825"/>
            <a:ext cx="65208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VIZ HISTORY</a:t>
            </a:r>
            <a:r>
              <a:rPr lang="en" sz="2300" b="1">
                <a:latin typeface="Oswald"/>
                <a:ea typeface="Oswald"/>
                <a:cs typeface="Oswald"/>
                <a:sym typeface="Oswald"/>
              </a:rPr>
              <a:t>:</a:t>
            </a:r>
            <a:r>
              <a:rPr lang="en" sz="2300" b="1" i="0" u="none" strike="noStrike" cap="none">
                <a:solidFill>
                  <a:srgbClr val="000000"/>
                </a:solidFill>
                <a:latin typeface="Oswald"/>
                <a:ea typeface="Oswald"/>
                <a:cs typeface="Oswald"/>
                <a:sym typeface="Oswald"/>
              </a:rPr>
              <a:t> FLORENCE NIGHTINGALE </a:t>
            </a:r>
            <a:r>
              <a:rPr lang="en" sz="2300" b="1" i="0" u="none" strike="noStrike" cap="none">
                <a:solidFill>
                  <a:srgbClr val="7F7F7F"/>
                </a:solidFill>
                <a:latin typeface="Oswald"/>
                <a:ea typeface="Oswald"/>
                <a:cs typeface="Oswald"/>
                <a:sym typeface="Oswald"/>
              </a:rPr>
              <a:t>(1858)</a:t>
            </a:r>
            <a:endParaRPr sz="1000"/>
          </a:p>
        </p:txBody>
      </p:sp>
      <p:sp>
        <p:nvSpPr>
          <p:cNvPr id="1701" name="Shape 1701"/>
          <p:cNvSpPr txBox="1"/>
          <p:nvPr/>
        </p:nvSpPr>
        <p:spPr>
          <a:xfrm>
            <a:off x="886474" y="4555915"/>
            <a:ext cx="7072200" cy="260100"/>
          </a:xfrm>
          <a:prstGeom prst="rect">
            <a:avLst/>
          </a:prstGeom>
          <a:noFill/>
          <a:ln>
            <a:noFill/>
          </a:ln>
        </p:spPr>
        <p:txBody>
          <a:bodyPr spcFirstLastPara="1" wrap="square" lIns="64325" tIns="32150" rIns="64325" bIns="32150" anchor="t" anchorCtr="0">
            <a:noAutofit/>
          </a:bodyPr>
          <a:lstStyle/>
          <a:p>
            <a:pPr marL="0" marR="0" lvl="0" indent="0" algn="ctr"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Nightingale’s “Coxcomb” visualization of the causes of death during the Crimean War (1854</a:t>
            </a:r>
            <a:r>
              <a:rPr lang="en" sz="1300">
                <a:latin typeface="Georgia"/>
                <a:ea typeface="Georgia"/>
                <a:cs typeface="Georgia"/>
                <a:sym typeface="Georgia"/>
              </a:rPr>
              <a:t>–</a:t>
            </a:r>
            <a:r>
              <a:rPr lang="en" sz="1300" b="0" i="0" u="none" strike="noStrike" cap="none">
                <a:solidFill>
                  <a:srgbClr val="000000"/>
                </a:solidFill>
                <a:latin typeface="Georgia"/>
                <a:ea typeface="Georgia"/>
                <a:cs typeface="Georgia"/>
                <a:sym typeface="Georgia"/>
              </a:rPr>
              <a:t>56).</a:t>
            </a:r>
            <a:endParaRPr sz="1000"/>
          </a:p>
        </p:txBody>
      </p:sp>
      <p:pic>
        <p:nvPicPr>
          <p:cNvPr id="1702" name="Shape 1702" descr="http://upload.wikimedia.org/wikipedia/commons/1/17/Nightingale-mortality.jpg"/>
          <p:cNvPicPr preferRelativeResize="0"/>
          <p:nvPr/>
        </p:nvPicPr>
        <p:blipFill rotWithShape="1">
          <a:blip r:embed="rId3">
            <a:alphaModFix/>
          </a:blip>
          <a:srcRect/>
          <a:stretch/>
        </p:blipFill>
        <p:spPr>
          <a:xfrm>
            <a:off x="1877911" y="1087626"/>
            <a:ext cx="5089500" cy="3203700"/>
          </a:xfrm>
          <a:prstGeom prst="rect">
            <a:avLst/>
          </a:prstGeom>
          <a:noFill/>
          <a:ln>
            <a:noFill/>
          </a:ln>
        </p:spPr>
      </p:pic>
    </p:spTree>
  </p:cSld>
  <p:clrMapOvr>
    <a:masterClrMapping/>
  </p:clrMapOvr>
</p:sld>
</file>

<file path=ppt/theme/theme1.xml><?xml version="1.0" encoding="utf-8"?>
<a:theme xmlns:a="http://schemas.openxmlformats.org/drawingml/2006/main"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1770</Words>
  <Application>Microsoft Macintosh PowerPoint</Application>
  <PresentationFormat>On-screen Show (16:9)</PresentationFormat>
  <Paragraphs>225</Paragraphs>
  <Slides>59</Slides>
  <Notes>59</Notes>
  <HiddenSlides>3</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59</vt:i4>
      </vt:variant>
    </vt:vector>
  </HeadingPairs>
  <TitlesOfParts>
    <vt:vector size="74" baseType="lpstr">
      <vt:lpstr>Impact</vt:lpstr>
      <vt:lpstr>Georgia</vt:lpstr>
      <vt:lpstr>Helvetica Neue</vt:lpstr>
      <vt:lpstr>Oswald</vt:lpstr>
      <vt:lpstr>Calibri</vt:lpstr>
      <vt:lpstr>Roboto</vt:lpstr>
      <vt:lpstr>Arial</vt:lpstr>
      <vt:lpstr>Merriweather Sans</vt:lpstr>
      <vt:lpstr>GA Template</vt:lpstr>
      <vt:lpstr>Office Theme</vt:lpstr>
      <vt:lpstr>White</vt:lpstr>
      <vt:lpstr>Office Theme</vt:lpstr>
      <vt:lpstr>White</vt:lpstr>
      <vt:lpstr>White</vt:lpstr>
      <vt:lpstr>White</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VISUALIZATIONS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VISUALIZATIONS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VISUALIZATIONS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VISUALIZATIONS IN EXCEL</vt:lpstr>
      <vt:lpstr>RESOURCES</vt:lpstr>
      <vt:lpstr>PowerPoint Presentation</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4</cp:revision>
  <dcterms:modified xsi:type="dcterms:W3CDTF">2018-10-26T10:10:40Z</dcterms:modified>
</cp:coreProperties>
</file>